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 id="2147483660" r:id="rId5"/>
  </p:sldMasterIdLst>
  <p:notesMasterIdLst>
    <p:notesMasterId r:id="rId15"/>
  </p:notesMasterIdLst>
  <p:sldIdLst>
    <p:sldId id="256" r:id="rId6"/>
    <p:sldId id="267" r:id="rId7"/>
    <p:sldId id="272" r:id="rId8"/>
    <p:sldId id="270" r:id="rId9"/>
    <p:sldId id="283" r:id="rId10"/>
    <p:sldId id="285" r:id="rId11"/>
    <p:sldId id="284" r:id="rId12"/>
    <p:sldId id="276" r:id="rId13"/>
    <p:sldId id="258" r:id="rId14"/>
  </p:sldIdLst>
  <p:sldSz cx="9144000" cy="5143500" type="screen16x9"/>
  <p:notesSz cx="6858000" cy="9144000"/>
  <p:embeddedFontLst>
    <p:embeddedFont>
      <p:font typeface="Raleway" panose="020B0604020202020204" charset="0"/>
      <p:regular r:id="rId16"/>
      <p:bold r:id="rId17"/>
      <p:italic r:id="rId18"/>
      <p:boldItalic r:id="rId19"/>
    </p:embeddedFont>
    <p:embeddedFont>
      <p:font typeface="Calibri Light" panose="020F0302020204030204" pitchFamily="34" charset="0"/>
      <p:regular r:id="rId20"/>
      <p:italic r:id="rId21"/>
    </p:embeddedFont>
    <p:embeddedFont>
      <p:font typeface="Calibri" panose="020F0502020204030204" pitchFamily="34" charset="0"/>
      <p:regular r:id="rId22"/>
      <p:bold r:id="rId23"/>
      <p:italic r:id="rId24"/>
      <p:boldItalic r:id="rId25"/>
    </p:embeddedFont>
    <p:embeddedFont>
      <p:font typeface="Lato" panose="020B060402020202020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6667"/>
    <a:srgbClr val="FFDA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793B5-ECD5-4CC1-8912-A721753FCED2}" v="64" dt="2020-02-18T21:52:59.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628" autoAdjust="0"/>
  </p:normalViewPr>
  <p:slideViewPr>
    <p:cSldViewPr snapToGrid="0">
      <p:cViewPr varScale="1">
        <p:scale>
          <a:sx n="66" d="100"/>
          <a:sy n="66" d="100"/>
        </p:scale>
        <p:origin x="1304" y="44"/>
      </p:cViewPr>
      <p:guideLst>
        <p:guide orient="horz" pos="1620"/>
        <p:guide pos="288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5.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lif Ursin Reed" userId="570e13f6-158c-4814-b752-9f7905541cb1" providerId="ADAL" clId="{032793B5-ECD5-4CC1-8912-A721753FCED2}"/>
    <pc:docChg chg="undo custSel modSld">
      <pc:chgData name="Eilif Ursin Reed" userId="570e13f6-158c-4814-b752-9f7905541cb1" providerId="ADAL" clId="{032793B5-ECD5-4CC1-8912-A721753FCED2}" dt="2020-02-18T21:53:13.992" v="372" actId="1076"/>
      <pc:docMkLst>
        <pc:docMk/>
      </pc:docMkLst>
      <pc:sldChg chg="modSp mod">
        <pc:chgData name="Eilif Ursin Reed" userId="570e13f6-158c-4814-b752-9f7905541cb1" providerId="ADAL" clId="{032793B5-ECD5-4CC1-8912-A721753FCED2}" dt="2020-02-18T21:14:59.837" v="231" actId="20577"/>
        <pc:sldMkLst>
          <pc:docMk/>
          <pc:sldMk cId="2215398009" sldId="261"/>
        </pc:sldMkLst>
        <pc:spChg chg="mod">
          <ac:chgData name="Eilif Ursin Reed" userId="570e13f6-158c-4814-b752-9f7905541cb1" providerId="ADAL" clId="{032793B5-ECD5-4CC1-8912-A721753FCED2}" dt="2020-02-18T21:14:59.837" v="231" actId="20577"/>
          <ac:spMkLst>
            <pc:docMk/>
            <pc:sldMk cId="2215398009" sldId="261"/>
            <ac:spMk id="2" creationId="{DEA6C49A-526C-41C6-B1A5-A87084951057}"/>
          </ac:spMkLst>
        </pc:spChg>
        <pc:spChg chg="mod">
          <ac:chgData name="Eilif Ursin Reed" userId="570e13f6-158c-4814-b752-9f7905541cb1" providerId="ADAL" clId="{032793B5-ECD5-4CC1-8912-A721753FCED2}" dt="2020-02-18T21:14:36.287" v="229" actId="113"/>
          <ac:spMkLst>
            <pc:docMk/>
            <pc:sldMk cId="2215398009" sldId="261"/>
            <ac:spMk id="3" creationId="{E4C75F58-26A0-453A-8679-CEC865E8F856}"/>
          </ac:spMkLst>
        </pc:spChg>
      </pc:sldChg>
      <pc:sldChg chg="addSp delSp modSp mod">
        <pc:chgData name="Eilif Ursin Reed" userId="570e13f6-158c-4814-b752-9f7905541cb1" providerId="ADAL" clId="{032793B5-ECD5-4CC1-8912-A721753FCED2}" dt="2020-02-18T20:58:29.771" v="40" actId="255"/>
        <pc:sldMkLst>
          <pc:docMk/>
          <pc:sldMk cId="4162163152" sldId="267"/>
        </pc:sldMkLst>
        <pc:spChg chg="mod">
          <ac:chgData name="Eilif Ursin Reed" userId="570e13f6-158c-4814-b752-9f7905541cb1" providerId="ADAL" clId="{032793B5-ECD5-4CC1-8912-A721753FCED2}" dt="2020-02-18T20:58:29.771" v="40" actId="255"/>
          <ac:spMkLst>
            <pc:docMk/>
            <pc:sldMk cId="4162163152" sldId="267"/>
            <ac:spMk id="3" creationId="{00000000-0000-0000-0000-000000000000}"/>
          </ac:spMkLst>
        </pc:spChg>
        <pc:picChg chg="del mod">
          <ac:chgData name="Eilif Ursin Reed" userId="570e13f6-158c-4814-b752-9f7905541cb1" providerId="ADAL" clId="{032793B5-ECD5-4CC1-8912-A721753FCED2}" dt="2020-02-18T20:57:25.975" v="36" actId="478"/>
          <ac:picMkLst>
            <pc:docMk/>
            <pc:sldMk cId="4162163152" sldId="267"/>
            <ac:picMk id="5" creationId="{00000000-0000-0000-0000-000000000000}"/>
          </ac:picMkLst>
        </pc:picChg>
        <pc:picChg chg="add mod ord">
          <ac:chgData name="Eilif Ursin Reed" userId="570e13f6-158c-4814-b752-9f7905541cb1" providerId="ADAL" clId="{032793B5-ECD5-4CC1-8912-A721753FCED2}" dt="2020-02-18T20:57:51.954" v="39" actId="167"/>
          <ac:picMkLst>
            <pc:docMk/>
            <pc:sldMk cId="4162163152" sldId="267"/>
            <ac:picMk id="7" creationId="{2EECB231-CDB0-49E4-9059-0E33BA8F1A1A}"/>
          </ac:picMkLst>
        </pc:picChg>
      </pc:sldChg>
      <pc:sldChg chg="addSp delSp modSp mod">
        <pc:chgData name="Eilif Ursin Reed" userId="570e13f6-158c-4814-b752-9f7905541cb1" providerId="ADAL" clId="{032793B5-ECD5-4CC1-8912-A721753FCED2}" dt="2020-02-18T21:12:34.878" v="223" actId="1037"/>
        <pc:sldMkLst>
          <pc:docMk/>
          <pc:sldMk cId="2051756898" sldId="270"/>
        </pc:sldMkLst>
        <pc:spChg chg="mod">
          <ac:chgData name="Eilif Ursin Reed" userId="570e13f6-158c-4814-b752-9f7905541cb1" providerId="ADAL" clId="{032793B5-ECD5-4CC1-8912-A721753FCED2}" dt="2020-02-18T20:59:48.488" v="86" actId="1037"/>
          <ac:spMkLst>
            <pc:docMk/>
            <pc:sldMk cId="2051756898" sldId="270"/>
            <ac:spMk id="2" creationId="{00000000-0000-0000-0000-000000000000}"/>
          </ac:spMkLst>
        </pc:spChg>
        <pc:spChg chg="mod">
          <ac:chgData name="Eilif Ursin Reed" userId="570e13f6-158c-4814-b752-9f7905541cb1" providerId="ADAL" clId="{032793B5-ECD5-4CC1-8912-A721753FCED2}" dt="2020-02-18T20:59:48.488" v="86" actId="1037"/>
          <ac:spMkLst>
            <pc:docMk/>
            <pc:sldMk cId="2051756898" sldId="270"/>
            <ac:spMk id="3" creationId="{00000000-0000-0000-0000-000000000000}"/>
          </ac:spMkLst>
        </pc:spChg>
        <pc:spChg chg="add del">
          <ac:chgData name="Eilif Ursin Reed" userId="570e13f6-158c-4814-b752-9f7905541cb1" providerId="ADAL" clId="{032793B5-ECD5-4CC1-8912-A721753FCED2}" dt="2020-02-18T20:52:14.416" v="21"/>
          <ac:spMkLst>
            <pc:docMk/>
            <pc:sldMk cId="2051756898" sldId="270"/>
            <ac:spMk id="4" creationId="{00000000-0000-0000-0000-000000000000}"/>
          </ac:spMkLst>
        </pc:spChg>
        <pc:spChg chg="add del mod">
          <ac:chgData name="Eilif Ursin Reed" userId="570e13f6-158c-4814-b752-9f7905541cb1" providerId="ADAL" clId="{032793B5-ECD5-4CC1-8912-A721753FCED2}" dt="2020-02-18T20:51:56.385" v="17"/>
          <ac:spMkLst>
            <pc:docMk/>
            <pc:sldMk cId="2051756898" sldId="270"/>
            <ac:spMk id="6" creationId="{8BDD847D-7CC9-4A5F-AC51-39F8DB4CC897}"/>
          </ac:spMkLst>
        </pc:spChg>
        <pc:spChg chg="add del mod">
          <ac:chgData name="Eilif Ursin Reed" userId="570e13f6-158c-4814-b752-9f7905541cb1" providerId="ADAL" clId="{032793B5-ECD5-4CC1-8912-A721753FCED2}" dt="2020-02-18T20:53:25.187" v="31" actId="478"/>
          <ac:spMkLst>
            <pc:docMk/>
            <pc:sldMk cId="2051756898" sldId="270"/>
            <ac:spMk id="7" creationId="{55BB3D32-FC28-4F45-B525-6C701EE39171}"/>
          </ac:spMkLst>
        </pc:spChg>
        <pc:picChg chg="del mod">
          <ac:chgData name="Eilif Ursin Reed" userId="570e13f6-158c-4814-b752-9f7905541cb1" providerId="ADAL" clId="{032793B5-ECD5-4CC1-8912-A721753FCED2}" dt="2020-02-18T20:51:38.374" v="15" actId="478"/>
          <ac:picMkLst>
            <pc:docMk/>
            <pc:sldMk cId="2051756898" sldId="270"/>
            <ac:picMk id="5" creationId="{00000000-0000-0000-0000-000000000000}"/>
          </ac:picMkLst>
        </pc:picChg>
        <pc:picChg chg="add mod ord">
          <ac:chgData name="Eilif Ursin Reed" userId="570e13f6-158c-4814-b752-9f7905541cb1" providerId="ADAL" clId="{032793B5-ECD5-4CC1-8912-A721753FCED2}" dt="2020-02-18T21:12:34.878" v="223" actId="1037"/>
          <ac:picMkLst>
            <pc:docMk/>
            <pc:sldMk cId="2051756898" sldId="270"/>
            <ac:picMk id="9" creationId="{6042693B-58EC-456D-A74D-B9870EF4DCF3}"/>
          </ac:picMkLst>
        </pc:picChg>
      </pc:sldChg>
      <pc:sldChg chg="modSp">
        <pc:chgData name="Eilif Ursin Reed" userId="570e13f6-158c-4814-b752-9f7905541cb1" providerId="ADAL" clId="{032793B5-ECD5-4CC1-8912-A721753FCED2}" dt="2020-02-18T20:58:45.386" v="41" actId="207"/>
        <pc:sldMkLst>
          <pc:docMk/>
          <pc:sldMk cId="3165776189" sldId="272"/>
        </pc:sldMkLst>
        <pc:spChg chg="mod">
          <ac:chgData name="Eilif Ursin Reed" userId="570e13f6-158c-4814-b752-9f7905541cb1" providerId="ADAL" clId="{032793B5-ECD5-4CC1-8912-A721753FCED2}" dt="2020-02-18T20:58:45.386" v="41" actId="207"/>
          <ac:spMkLst>
            <pc:docMk/>
            <pc:sldMk cId="3165776189" sldId="272"/>
            <ac:spMk id="2" creationId="{00000000-0000-0000-0000-000000000000}"/>
          </ac:spMkLst>
        </pc:spChg>
      </pc:sldChg>
      <pc:sldChg chg="modSp modAnim">
        <pc:chgData name="Eilif Ursin Reed" userId="570e13f6-158c-4814-b752-9f7905541cb1" providerId="ADAL" clId="{032793B5-ECD5-4CC1-8912-A721753FCED2}" dt="2020-02-18T21:39:24.275" v="347" actId="20577"/>
        <pc:sldMkLst>
          <pc:docMk/>
          <pc:sldMk cId="3405157058" sldId="276"/>
        </pc:sldMkLst>
        <pc:spChg chg="mod">
          <ac:chgData name="Eilif Ursin Reed" userId="570e13f6-158c-4814-b752-9f7905541cb1" providerId="ADAL" clId="{032793B5-ECD5-4CC1-8912-A721753FCED2}" dt="2020-02-18T21:39:24.275" v="347" actId="20577"/>
          <ac:spMkLst>
            <pc:docMk/>
            <pc:sldMk cId="3405157058" sldId="276"/>
            <ac:spMk id="3" creationId="{00000000-0000-0000-0000-000000000000}"/>
          </ac:spMkLst>
        </pc:spChg>
      </pc:sldChg>
      <pc:sldChg chg="addSp delSp modSp mod modNotesTx">
        <pc:chgData name="Eilif Ursin Reed" userId="570e13f6-158c-4814-b752-9f7905541cb1" providerId="ADAL" clId="{032793B5-ECD5-4CC1-8912-A721753FCED2}" dt="2020-02-18T21:53:13.992" v="372" actId="1076"/>
        <pc:sldMkLst>
          <pc:docMk/>
          <pc:sldMk cId="1218670815" sldId="282"/>
        </pc:sldMkLst>
        <pc:spChg chg="del mod">
          <ac:chgData name="Eilif Ursin Reed" userId="570e13f6-158c-4814-b752-9f7905541cb1" providerId="ADAL" clId="{032793B5-ECD5-4CC1-8912-A721753FCED2}" dt="2020-02-18T21:18:02.473" v="252" actId="478"/>
          <ac:spMkLst>
            <pc:docMk/>
            <pc:sldMk cId="1218670815" sldId="282"/>
            <ac:spMk id="2" creationId="{00000000-0000-0000-0000-000000000000}"/>
          </ac:spMkLst>
        </pc:spChg>
        <pc:spChg chg="mod">
          <ac:chgData name="Eilif Ursin Reed" userId="570e13f6-158c-4814-b752-9f7905541cb1" providerId="ADAL" clId="{032793B5-ECD5-4CC1-8912-A721753FCED2}" dt="2020-02-18T21:50:08.005" v="366" actId="207"/>
          <ac:spMkLst>
            <pc:docMk/>
            <pc:sldMk cId="1218670815" sldId="282"/>
            <ac:spMk id="3" creationId="{00000000-0000-0000-0000-000000000000}"/>
          </ac:spMkLst>
        </pc:spChg>
        <pc:picChg chg="add del mod ord">
          <ac:chgData name="Eilif Ursin Reed" userId="570e13f6-158c-4814-b752-9f7905541cb1" providerId="ADAL" clId="{032793B5-ECD5-4CC1-8912-A721753FCED2}" dt="2020-02-18T21:48:34.689" v="356" actId="478"/>
          <ac:picMkLst>
            <pc:docMk/>
            <pc:sldMk cId="1218670815" sldId="282"/>
            <ac:picMk id="5" creationId="{7478B78C-8A2A-496B-A31A-5F9D7420B5F5}"/>
          </ac:picMkLst>
        </pc:picChg>
        <pc:picChg chg="add del mod ord">
          <ac:chgData name="Eilif Ursin Reed" userId="570e13f6-158c-4814-b752-9f7905541cb1" providerId="ADAL" clId="{032793B5-ECD5-4CC1-8912-A721753FCED2}" dt="2020-02-18T21:48:36.758" v="357" actId="478"/>
          <ac:picMkLst>
            <pc:docMk/>
            <pc:sldMk cId="1218670815" sldId="282"/>
            <ac:picMk id="7" creationId="{B49659F4-61B7-4342-B4F4-B878AE1E6896}"/>
          </ac:picMkLst>
        </pc:picChg>
        <pc:picChg chg="add del mod ord">
          <ac:chgData name="Eilif Ursin Reed" userId="570e13f6-158c-4814-b752-9f7905541cb1" providerId="ADAL" clId="{032793B5-ECD5-4CC1-8912-A721753FCED2}" dt="2020-02-18T21:48:38.243" v="358" actId="478"/>
          <ac:picMkLst>
            <pc:docMk/>
            <pc:sldMk cId="1218670815" sldId="282"/>
            <ac:picMk id="9" creationId="{8ACAB354-588D-4B8A-9166-F370280150CF}"/>
          </ac:picMkLst>
        </pc:picChg>
        <pc:picChg chg="add mod">
          <ac:chgData name="Eilif Ursin Reed" userId="570e13f6-158c-4814-b752-9f7905541cb1" providerId="ADAL" clId="{032793B5-ECD5-4CC1-8912-A721753FCED2}" dt="2020-02-18T21:53:13.992" v="372" actId="1076"/>
          <ac:picMkLst>
            <pc:docMk/>
            <pc:sldMk cId="1218670815" sldId="282"/>
            <ac:picMk id="11" creationId="{7B0AA91C-C812-42C8-8E25-ABC6092982CD}"/>
          </ac:picMkLst>
        </pc:picChg>
      </pc:sldChg>
      <pc:sldChg chg="addSp delSp modSp mod">
        <pc:chgData name="Eilif Ursin Reed" userId="570e13f6-158c-4814-b752-9f7905541cb1" providerId="ADAL" clId="{032793B5-ECD5-4CC1-8912-A721753FCED2}" dt="2020-02-18T21:47:21.276" v="355" actId="1076"/>
        <pc:sldMkLst>
          <pc:docMk/>
          <pc:sldMk cId="143180872" sldId="283"/>
        </pc:sldMkLst>
        <pc:spChg chg="mod">
          <ac:chgData name="Eilif Ursin Reed" userId="570e13f6-158c-4814-b752-9f7905541cb1" providerId="ADAL" clId="{032793B5-ECD5-4CC1-8912-A721753FCED2}" dt="2020-02-18T21:37:04.495" v="313" actId="207"/>
          <ac:spMkLst>
            <pc:docMk/>
            <pc:sldMk cId="143180872" sldId="283"/>
            <ac:spMk id="2" creationId="{00000000-0000-0000-0000-000000000000}"/>
          </ac:spMkLst>
        </pc:spChg>
        <pc:spChg chg="del">
          <ac:chgData name="Eilif Ursin Reed" userId="570e13f6-158c-4814-b752-9f7905541cb1" providerId="ADAL" clId="{032793B5-ECD5-4CC1-8912-A721753FCED2}" dt="2020-02-18T21:09:59.379" v="90" actId="931"/>
          <ac:spMkLst>
            <pc:docMk/>
            <pc:sldMk cId="143180872" sldId="283"/>
            <ac:spMk id="3" creationId="{00000000-0000-0000-0000-000000000000}"/>
          </ac:spMkLst>
        </pc:spChg>
        <pc:spChg chg="add del mod">
          <ac:chgData name="Eilif Ursin Reed" userId="570e13f6-158c-4814-b752-9f7905541cb1" providerId="ADAL" clId="{032793B5-ECD5-4CC1-8912-A721753FCED2}" dt="2020-02-18T21:47:02.050" v="350" actId="931"/>
          <ac:spMkLst>
            <pc:docMk/>
            <pc:sldMk cId="143180872" sldId="283"/>
            <ac:spMk id="7" creationId="{50B2F7A2-A104-4BE9-84FA-E29E584DF75B}"/>
          </ac:spMkLst>
        </pc:spChg>
        <pc:picChg chg="add del mod ord">
          <ac:chgData name="Eilif Ursin Reed" userId="570e13f6-158c-4814-b752-9f7905541cb1" providerId="ADAL" clId="{032793B5-ECD5-4CC1-8912-A721753FCED2}" dt="2020-02-18T21:46:53.913" v="349" actId="478"/>
          <ac:picMkLst>
            <pc:docMk/>
            <pc:sldMk cId="143180872" sldId="283"/>
            <ac:picMk id="5" creationId="{34D46FAB-657E-4B98-A0A7-69C92A3F66BE}"/>
          </ac:picMkLst>
        </pc:picChg>
        <pc:picChg chg="add mod">
          <ac:chgData name="Eilif Ursin Reed" userId="570e13f6-158c-4814-b752-9f7905541cb1" providerId="ADAL" clId="{032793B5-ECD5-4CC1-8912-A721753FCED2}" dt="2020-02-18T21:47:21.276" v="355" actId="1076"/>
          <ac:picMkLst>
            <pc:docMk/>
            <pc:sldMk cId="143180872" sldId="283"/>
            <ac:picMk id="9" creationId="{BF338FC8-5752-458E-86DD-73C44B4E67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71578710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Sustainable value creation within planetary boundaries. A comprehensive reform of corporate purpose and duties of the corporate board</a:t>
            </a:r>
            <a:endParaRPr dirty="0"/>
          </a:p>
        </p:txBody>
      </p:sp>
    </p:spTree>
    <p:extLst>
      <p:ext uri="{BB962C8B-B14F-4D97-AF65-F5344CB8AC3E}">
        <p14:creationId xmlns:p14="http://schemas.microsoft.com/office/powerpoint/2010/main" val="47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Through extensive multijurisdictional analysis over the</a:t>
            </a:r>
            <a:r>
              <a:rPr lang="en-GB" sz="1100" kern="1200" baseline="0" dirty="0">
                <a:solidFill>
                  <a:schemeClr val="tx1"/>
                </a:solidFill>
                <a:effectLst/>
                <a:latin typeface="+mn-lt"/>
                <a:ea typeface="+mn-ea"/>
                <a:cs typeface="+mn-cs"/>
              </a:rPr>
              <a:t> last decade my teams and I have identified </a:t>
            </a:r>
            <a:r>
              <a:rPr lang="en-GB" sz="1100" kern="1200" dirty="0">
                <a:solidFill>
                  <a:schemeClr val="tx1"/>
                </a:solidFill>
                <a:effectLst/>
                <a:latin typeface="+mn-lt"/>
                <a:ea typeface="+mn-ea"/>
                <a:cs typeface="+mn-cs"/>
              </a:rPr>
              <a:t>the social norm of shareholder primacy – the drive to maximise returns for investors - is a main barrier.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Clash</a:t>
            </a:r>
            <a:r>
              <a:rPr lang="en-GB" sz="1100" kern="1200" baseline="0" dirty="0">
                <a:solidFill>
                  <a:schemeClr val="tx1"/>
                </a:solidFill>
                <a:effectLst/>
                <a:latin typeface="+mn-lt"/>
                <a:ea typeface="+mn-ea"/>
                <a:cs typeface="+mn-cs"/>
              </a:rPr>
              <a:t> of norms – the voluntary is insufficient</a:t>
            </a:r>
            <a:endParaRPr lang="nb-NO" dirty="0"/>
          </a:p>
          <a:p>
            <a:endParaRPr lang="nb-NO" dirty="0"/>
          </a:p>
          <a:p>
            <a:r>
              <a:rPr lang="nb-NO" dirty="0" err="1"/>
              <a:t>Mention</a:t>
            </a:r>
            <a:r>
              <a:rPr lang="nb-NO" dirty="0"/>
              <a:t> </a:t>
            </a:r>
            <a:r>
              <a:rPr lang="nb-NO" dirty="0" err="1"/>
              <a:t>here</a:t>
            </a:r>
            <a:r>
              <a:rPr lang="nb-NO" dirty="0"/>
              <a:t> </a:t>
            </a:r>
            <a:r>
              <a:rPr lang="nb-NO" dirty="0" err="1"/>
              <a:t>the</a:t>
            </a:r>
            <a:r>
              <a:rPr lang="nb-NO" dirty="0"/>
              <a:t> </a:t>
            </a:r>
            <a:r>
              <a:rPr lang="nb-NO" dirty="0" err="1"/>
              <a:t>Ruggie</a:t>
            </a:r>
            <a:r>
              <a:rPr lang="nb-NO" dirty="0"/>
              <a:t> Company</a:t>
            </a:r>
            <a:r>
              <a:rPr lang="nb-NO" baseline="0" dirty="0"/>
              <a:t> Law Project</a:t>
            </a:r>
          </a:p>
          <a:p>
            <a:endParaRPr lang="nb-NO" baseline="0" dirty="0"/>
          </a:p>
          <a:p>
            <a:pPr marL="342900" indent="-342900">
              <a:buFont typeface="Arial" panose="020B0604020202020204" pitchFamily="34" charset="0"/>
              <a:buChar char="•"/>
            </a:pPr>
            <a:r>
              <a:rPr lang="en-AU" sz="1100" dirty="0"/>
              <a:t>The Sustainable Companies Project (2010-2014)</a:t>
            </a:r>
          </a:p>
          <a:p>
            <a:pPr marL="342900" indent="-342900">
              <a:buFont typeface="Arial" panose="020B0604020202020204" pitchFamily="34" charset="0"/>
              <a:buChar char="•"/>
            </a:pPr>
            <a:r>
              <a:rPr lang="en-AU" sz="1100" dirty="0"/>
              <a:t>The SMART Project (2016-2020)</a:t>
            </a:r>
          </a:p>
          <a:p>
            <a:pPr marL="342900" indent="-342900">
              <a:buFont typeface="Arial" panose="020B0604020202020204" pitchFamily="34" charset="0"/>
              <a:buChar char="•"/>
            </a:pPr>
            <a:r>
              <a:rPr lang="en-AU" sz="1100" dirty="0"/>
              <a:t>The Cambridge Handbook Project (2017-2019)</a:t>
            </a:r>
          </a:p>
          <a:p>
            <a:endParaRPr lang="nb-NO" dirty="0"/>
          </a:p>
        </p:txBody>
      </p:sp>
    </p:spTree>
    <p:extLst>
      <p:ext uri="{BB962C8B-B14F-4D97-AF65-F5344CB8AC3E}">
        <p14:creationId xmlns:p14="http://schemas.microsoft.com/office/powerpoint/2010/main" val="2121876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b-NO" dirty="0" err="1"/>
              <a:t>Broader</a:t>
            </a:r>
            <a:r>
              <a:rPr lang="nb-NO" dirty="0"/>
              <a:t> </a:t>
            </a:r>
            <a:r>
              <a:rPr lang="nb-NO" dirty="0" err="1"/>
              <a:t>context</a:t>
            </a:r>
            <a:endParaRPr lang="nb-NO" dirty="0"/>
          </a:p>
          <a:p>
            <a:r>
              <a:rPr lang="nb-NO" dirty="0" err="1"/>
              <a:t>Complexity</a:t>
            </a:r>
            <a:r>
              <a:rPr lang="nb-NO" dirty="0"/>
              <a:t> </a:t>
            </a:r>
          </a:p>
          <a:p>
            <a:endParaRPr lang="nb-NO" dirty="0"/>
          </a:p>
          <a:p>
            <a:r>
              <a:rPr lang="nb-NO" dirty="0" err="1"/>
              <a:t>Clash</a:t>
            </a:r>
            <a:r>
              <a:rPr lang="nb-NO" dirty="0"/>
              <a:t> </a:t>
            </a:r>
            <a:r>
              <a:rPr lang="nb-NO" dirty="0" err="1"/>
              <a:t>of</a:t>
            </a:r>
            <a:r>
              <a:rPr lang="nb-NO" dirty="0"/>
              <a:t> norms! </a:t>
            </a:r>
            <a:r>
              <a:rPr lang="nb-NO" dirty="0" err="1"/>
              <a:t>Voluntary</a:t>
            </a:r>
            <a:r>
              <a:rPr lang="nb-NO" baseline="0" dirty="0"/>
              <a:t> </a:t>
            </a:r>
            <a:r>
              <a:rPr lang="nb-NO" baseline="0" dirty="0" err="1"/>
              <a:t>initiatives</a:t>
            </a:r>
            <a:r>
              <a:rPr lang="nb-NO" baseline="0" dirty="0"/>
              <a:t>, </a:t>
            </a:r>
            <a:r>
              <a:rPr lang="nb-NO" baseline="0" dirty="0" err="1"/>
              <a:t>reporting</a:t>
            </a:r>
            <a:r>
              <a:rPr lang="nb-NO" baseline="0" dirty="0"/>
              <a:t>. It. </a:t>
            </a:r>
            <a:r>
              <a:rPr lang="nb-NO" baseline="0" dirty="0" err="1"/>
              <a:t>Does</a:t>
            </a:r>
            <a:r>
              <a:rPr lang="nb-NO" baseline="0" dirty="0"/>
              <a:t>. Not. </a:t>
            </a:r>
            <a:r>
              <a:rPr lang="nb-NO" baseline="0" dirty="0" err="1"/>
              <a:t>Work</a:t>
            </a:r>
            <a:r>
              <a:rPr lang="nb-NO" baseline="0" dirty="0"/>
              <a:t>. </a:t>
            </a:r>
          </a:p>
          <a:p>
            <a:endParaRPr lang="nb-NO" baseline="0" dirty="0"/>
          </a:p>
          <a:p>
            <a:r>
              <a:rPr lang="nb-NO" baseline="0" dirty="0"/>
              <a:t>Our SMART </a:t>
            </a:r>
            <a:r>
              <a:rPr lang="nb-NO" baseline="0" dirty="0" err="1"/>
              <a:t>analysis</a:t>
            </a:r>
            <a:r>
              <a:rPr lang="nb-NO" baseline="0" dirty="0"/>
              <a:t> has </a:t>
            </a:r>
            <a:r>
              <a:rPr lang="nb-NO" baseline="0" dirty="0" err="1"/>
              <a:t>confirmed</a:t>
            </a:r>
            <a:r>
              <a:rPr lang="nb-NO" baseline="0" dirty="0"/>
              <a:t>: </a:t>
            </a:r>
            <a:r>
              <a:rPr lang="en-US" dirty="0"/>
              <a:t>Shareholder primacy is a systemically entrenched barrier for corporate sustainability. </a:t>
            </a:r>
          </a:p>
          <a:p>
            <a:endParaRPr lang="en-US" dirty="0"/>
          </a:p>
          <a:p>
            <a:r>
              <a:rPr lang="en-US" dirty="0"/>
              <a:t>Denoting shareholder primacy as a barrier of such significance is a short form for a complex mix of perceived market signals and economic incentives, informed by path-dependent corporate governance assumptions and postulates from legal-economic theories.  Shareholder primacy should be distinguished from the legal norm denoted shareholder value, which we find notably in the UK.  That this distinction often is not made is symptomatic of the dominance of the shareholder primacy thinking, also in corporate law doctrine. </a:t>
            </a:r>
            <a:endParaRPr lang="nb-NO" dirty="0"/>
          </a:p>
        </p:txBody>
      </p:sp>
    </p:spTree>
    <p:extLst>
      <p:ext uri="{BB962C8B-B14F-4D97-AF65-F5344CB8AC3E}">
        <p14:creationId xmlns:p14="http://schemas.microsoft.com/office/powerpoint/2010/main" val="2824151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b-NO" dirty="0"/>
              <a:t>US, Canada, Australia, New Zealand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The EU</a:t>
            </a:r>
          </a:p>
          <a:p>
            <a:r>
              <a:rPr lang="nb-NO" dirty="0"/>
              <a:t>UK,</a:t>
            </a:r>
            <a:r>
              <a:rPr lang="nb-NO" baseline="0" dirty="0"/>
              <a:t> </a:t>
            </a:r>
            <a:r>
              <a:rPr lang="nb-NO" baseline="0" dirty="0" err="1"/>
              <a:t>the</a:t>
            </a:r>
            <a:r>
              <a:rPr lang="nb-NO" baseline="0" dirty="0"/>
              <a:t> </a:t>
            </a:r>
            <a:r>
              <a:rPr lang="nb-NO" baseline="0" dirty="0" err="1"/>
              <a:t>five</a:t>
            </a:r>
            <a:r>
              <a:rPr lang="nb-NO" baseline="0" dirty="0"/>
              <a:t> Nordic </a:t>
            </a:r>
            <a:r>
              <a:rPr lang="nb-NO" baseline="0" dirty="0" err="1"/>
              <a:t>countries</a:t>
            </a:r>
            <a:r>
              <a:rPr lang="nb-NO" baseline="0" dirty="0"/>
              <a:t>, Germany, </a:t>
            </a:r>
            <a:r>
              <a:rPr lang="nb-NO" baseline="0" dirty="0" err="1"/>
              <a:t>the</a:t>
            </a:r>
            <a:r>
              <a:rPr lang="nb-NO" baseline="0" dirty="0"/>
              <a:t> </a:t>
            </a:r>
            <a:r>
              <a:rPr lang="nb-NO" baseline="0" dirty="0" err="1"/>
              <a:t>Netherlands</a:t>
            </a:r>
            <a:r>
              <a:rPr lang="nb-NO" baseline="0" dirty="0"/>
              <a:t>, France, </a:t>
            </a:r>
            <a:r>
              <a:rPr lang="nb-NO" baseline="0" dirty="0" err="1"/>
              <a:t>Italy</a:t>
            </a:r>
            <a:r>
              <a:rPr lang="nb-NO" baseline="0" dirty="0"/>
              <a:t>,</a:t>
            </a:r>
            <a:endParaRPr lang="nb-NO" dirty="0"/>
          </a:p>
          <a:p>
            <a:r>
              <a:rPr lang="nb-NO" dirty="0"/>
              <a:t>A</a:t>
            </a:r>
            <a:r>
              <a:rPr lang="nb-NO" baseline="0" dirty="0"/>
              <a:t> </a:t>
            </a:r>
            <a:r>
              <a:rPr lang="nb-NO" baseline="0" dirty="0" err="1"/>
              <a:t>chapter</a:t>
            </a:r>
            <a:r>
              <a:rPr lang="nb-NO" baseline="0" dirty="0"/>
              <a:t> canvassing </a:t>
            </a:r>
            <a:r>
              <a:rPr lang="nb-NO" baseline="0" dirty="0" err="1"/>
              <a:t>Eastern</a:t>
            </a:r>
            <a:r>
              <a:rPr lang="nb-NO" baseline="0" dirty="0"/>
              <a:t> European </a:t>
            </a:r>
            <a:r>
              <a:rPr lang="nb-NO" baseline="0" dirty="0" err="1"/>
              <a:t>countries</a:t>
            </a:r>
            <a:endParaRPr lang="nb-NO" baseline="0" dirty="0"/>
          </a:p>
          <a:p>
            <a:r>
              <a:rPr lang="nb-NO" baseline="0" dirty="0" err="1"/>
              <a:t>Russia</a:t>
            </a:r>
            <a:r>
              <a:rPr lang="nb-NO" baseline="0" dirty="0"/>
              <a:t>, </a:t>
            </a:r>
            <a:r>
              <a:rPr lang="nb-NO" baseline="0" dirty="0" err="1"/>
              <a:t>the</a:t>
            </a:r>
            <a:r>
              <a:rPr lang="nb-NO" baseline="0" dirty="0"/>
              <a:t> Pacific Alliance (</a:t>
            </a:r>
            <a:r>
              <a:rPr lang="nb-NO" sz="1100" b="0" i="0" kern="1200" dirty="0">
                <a:solidFill>
                  <a:schemeClr val="tx1"/>
                </a:solidFill>
                <a:effectLst/>
                <a:latin typeface="+mn-lt"/>
                <a:ea typeface="+mn-ea"/>
                <a:cs typeface="+mn-cs"/>
              </a:rPr>
              <a:t>Chile, Colombia, Mexico, and Peru)</a:t>
            </a:r>
          </a:p>
          <a:p>
            <a:r>
              <a:rPr lang="nb-NO" sz="1100" b="0" i="0" kern="1200" dirty="0">
                <a:solidFill>
                  <a:schemeClr val="tx1"/>
                </a:solidFill>
                <a:effectLst/>
                <a:latin typeface="+mn-lt"/>
                <a:ea typeface="+mn-ea"/>
                <a:cs typeface="+mn-cs"/>
              </a:rPr>
              <a:t>Brazil, South </a:t>
            </a:r>
            <a:r>
              <a:rPr lang="nb-NO" sz="1100" b="0" i="0" kern="1200" dirty="0" err="1">
                <a:solidFill>
                  <a:schemeClr val="tx1"/>
                </a:solidFill>
                <a:effectLst/>
                <a:latin typeface="+mn-lt"/>
                <a:ea typeface="+mn-ea"/>
                <a:cs typeface="+mn-cs"/>
              </a:rPr>
              <a:t>Africa</a:t>
            </a:r>
            <a:r>
              <a:rPr lang="nb-NO" sz="1100" b="0" i="0" kern="1200" dirty="0">
                <a:solidFill>
                  <a:schemeClr val="tx1"/>
                </a:solidFill>
                <a:effectLst/>
                <a:latin typeface="+mn-lt"/>
                <a:ea typeface="+mn-ea"/>
                <a:cs typeface="+mn-cs"/>
              </a:rPr>
              <a:t>, Nigeria, Mauritius, and a </a:t>
            </a:r>
            <a:r>
              <a:rPr lang="nb-NO" sz="1100" b="0" i="0" kern="1200" dirty="0" err="1">
                <a:solidFill>
                  <a:schemeClr val="tx1"/>
                </a:solidFill>
                <a:effectLst/>
                <a:latin typeface="+mn-lt"/>
                <a:ea typeface="+mn-ea"/>
                <a:cs typeface="+mn-cs"/>
              </a:rPr>
              <a:t>chapter</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on</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reporting</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with</a:t>
            </a:r>
            <a:r>
              <a:rPr lang="nb-NO" sz="1100" b="0" i="0" kern="1200" baseline="0" dirty="0">
                <a:solidFill>
                  <a:schemeClr val="tx1"/>
                </a:solidFill>
                <a:effectLst/>
                <a:latin typeface="+mn-lt"/>
                <a:ea typeface="+mn-ea"/>
                <a:cs typeface="+mn-cs"/>
              </a:rPr>
              <a:t> a </a:t>
            </a:r>
            <a:r>
              <a:rPr lang="nb-NO" sz="1100" b="0" i="0" kern="1200" baseline="0" dirty="0" err="1">
                <a:solidFill>
                  <a:schemeClr val="tx1"/>
                </a:solidFill>
                <a:effectLst/>
                <a:latin typeface="+mn-lt"/>
                <a:ea typeface="+mn-ea"/>
                <a:cs typeface="+mn-cs"/>
              </a:rPr>
              <a:t>comparative</a:t>
            </a:r>
            <a:r>
              <a:rPr lang="nb-NO" sz="1100" b="0" i="0" kern="1200" baseline="0" dirty="0">
                <a:solidFill>
                  <a:schemeClr val="tx1"/>
                </a:solidFill>
                <a:effectLst/>
                <a:latin typeface="+mn-lt"/>
                <a:ea typeface="+mn-ea"/>
                <a:cs typeface="+mn-cs"/>
              </a:rPr>
              <a:t> </a:t>
            </a:r>
            <a:r>
              <a:rPr lang="en-US" sz="1100" b="0" i="0" kern="1200" baseline="0" dirty="0">
                <a:solidFill>
                  <a:schemeClr val="tx1"/>
                </a:solidFill>
                <a:effectLst/>
                <a:latin typeface="+mn-lt"/>
                <a:ea typeface="+mn-ea"/>
                <a:cs typeface="+mn-cs"/>
              </a:rPr>
              <a:t>study of Egypt, Equatorial Guinea, Kenya, Nigeria, Botswana and South Africa, </a:t>
            </a:r>
            <a:endParaRPr lang="nb-NO" sz="1100" b="0" i="0" kern="1200" dirty="0">
              <a:solidFill>
                <a:schemeClr val="tx1"/>
              </a:solidFill>
              <a:effectLst/>
              <a:latin typeface="+mn-lt"/>
              <a:ea typeface="+mn-ea"/>
              <a:cs typeface="+mn-cs"/>
            </a:endParaRPr>
          </a:p>
          <a:p>
            <a:r>
              <a:rPr lang="nb-NO" sz="1100" b="0" i="0" kern="1200" dirty="0" err="1">
                <a:solidFill>
                  <a:schemeClr val="tx1"/>
                </a:solidFill>
                <a:effectLst/>
                <a:latin typeface="+mn-lt"/>
                <a:ea typeface="+mn-ea"/>
                <a:cs typeface="+mn-cs"/>
              </a:rPr>
              <a:t>the</a:t>
            </a:r>
            <a:r>
              <a:rPr lang="nb-NO" sz="1100" b="0" i="0" kern="1200" dirty="0">
                <a:solidFill>
                  <a:schemeClr val="tx1"/>
                </a:solidFill>
                <a:effectLst/>
                <a:latin typeface="+mn-lt"/>
                <a:ea typeface="+mn-ea"/>
                <a:cs typeface="+mn-cs"/>
              </a:rPr>
              <a:t> Solomon Islands</a:t>
            </a:r>
          </a:p>
          <a:p>
            <a:r>
              <a:rPr lang="nb-NO" sz="1100" b="0" i="0" kern="1200" dirty="0">
                <a:solidFill>
                  <a:schemeClr val="tx1"/>
                </a:solidFill>
                <a:effectLst/>
                <a:latin typeface="+mn-lt"/>
                <a:ea typeface="+mn-ea"/>
                <a:cs typeface="+mn-cs"/>
              </a:rPr>
              <a:t>A</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chapter</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on</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indigenious</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peoples</a:t>
            </a:r>
            <a:endParaRPr lang="nb-NO" sz="1100" b="0" i="0" kern="1200" baseline="0" dirty="0">
              <a:solidFill>
                <a:schemeClr val="tx1"/>
              </a:solidFill>
              <a:effectLst/>
              <a:latin typeface="+mn-lt"/>
              <a:ea typeface="+mn-ea"/>
              <a:cs typeface="+mn-cs"/>
            </a:endParaRPr>
          </a:p>
          <a:p>
            <a:r>
              <a:rPr lang="nb-NO" sz="1100" b="0" i="0" kern="1200" baseline="0" dirty="0">
                <a:solidFill>
                  <a:schemeClr val="tx1"/>
                </a:solidFill>
                <a:effectLst/>
                <a:latin typeface="+mn-lt"/>
                <a:ea typeface="+mn-ea"/>
                <a:cs typeface="+mn-cs"/>
              </a:rPr>
              <a:t>China, Japan, India, Indonesia, Hong Kong, Singapore</a:t>
            </a:r>
          </a:p>
          <a:p>
            <a:r>
              <a:rPr lang="nb-NO" sz="1100" b="0" i="0" kern="1200" baseline="0" dirty="0">
                <a:solidFill>
                  <a:schemeClr val="tx1"/>
                </a:solidFill>
                <a:effectLst/>
                <a:latin typeface="+mn-lt"/>
                <a:ea typeface="+mn-ea"/>
                <a:cs typeface="+mn-cs"/>
              </a:rPr>
              <a:t>A </a:t>
            </a:r>
            <a:r>
              <a:rPr lang="nb-NO" sz="1100" b="0" i="0" kern="1200" baseline="0" dirty="0" err="1">
                <a:solidFill>
                  <a:schemeClr val="tx1"/>
                </a:solidFill>
                <a:effectLst/>
                <a:latin typeface="+mn-lt"/>
                <a:ea typeface="+mn-ea"/>
                <a:cs typeface="+mn-cs"/>
              </a:rPr>
              <a:t>chapter</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on</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Islamic</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finance</a:t>
            </a:r>
            <a:r>
              <a:rPr lang="nb-NO" sz="1100" b="0" i="0" kern="1200" baseline="0" dirty="0">
                <a:solidFill>
                  <a:schemeClr val="tx1"/>
                </a:solidFill>
                <a:effectLst/>
                <a:latin typeface="+mn-lt"/>
                <a:ea typeface="+mn-ea"/>
                <a:cs typeface="+mn-cs"/>
              </a:rPr>
              <a:t> (Dubai, Oman, Malaysia)</a:t>
            </a:r>
          </a:p>
          <a:p>
            <a:r>
              <a:rPr lang="nb-NO" sz="1100" b="0" i="0" kern="1200" baseline="0" dirty="0">
                <a:solidFill>
                  <a:schemeClr val="tx1"/>
                </a:solidFill>
                <a:effectLst/>
                <a:latin typeface="+mn-lt"/>
                <a:ea typeface="+mn-ea"/>
                <a:cs typeface="+mn-cs"/>
              </a:rPr>
              <a:t>And </a:t>
            </a:r>
            <a:r>
              <a:rPr lang="nb-NO" sz="1100" b="0" i="0" kern="1200" baseline="0" dirty="0" err="1">
                <a:solidFill>
                  <a:schemeClr val="tx1"/>
                </a:solidFill>
                <a:effectLst/>
                <a:latin typeface="+mn-lt"/>
                <a:ea typeface="+mn-ea"/>
                <a:cs typeface="+mn-cs"/>
              </a:rPr>
              <a:t>on</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various</a:t>
            </a:r>
            <a:r>
              <a:rPr lang="nb-NO" sz="1100" b="0" i="0" kern="1200" baseline="0" dirty="0">
                <a:solidFill>
                  <a:schemeClr val="tx1"/>
                </a:solidFill>
                <a:effectLst/>
                <a:latin typeface="+mn-lt"/>
                <a:ea typeface="+mn-ea"/>
                <a:cs typeface="+mn-cs"/>
              </a:rPr>
              <a:t> </a:t>
            </a:r>
            <a:r>
              <a:rPr lang="nb-NO" sz="1100" b="0" i="0" kern="1200" baseline="0" dirty="0" err="1">
                <a:solidFill>
                  <a:schemeClr val="tx1"/>
                </a:solidFill>
                <a:effectLst/>
                <a:latin typeface="+mn-lt"/>
                <a:ea typeface="+mn-ea"/>
                <a:cs typeface="+mn-cs"/>
              </a:rPr>
              <a:t>possible</a:t>
            </a:r>
            <a:r>
              <a:rPr lang="nb-NO" sz="1100" b="0" i="0" kern="1200" baseline="0" dirty="0">
                <a:solidFill>
                  <a:schemeClr val="tx1"/>
                </a:solidFill>
                <a:effectLst/>
                <a:latin typeface="+mn-lt"/>
                <a:ea typeface="+mn-ea"/>
                <a:cs typeface="+mn-cs"/>
              </a:rPr>
              <a:t> drivers for </a:t>
            </a:r>
            <a:r>
              <a:rPr lang="nb-NO" sz="1100" b="0" i="0" kern="1200" baseline="0" dirty="0" err="1">
                <a:solidFill>
                  <a:schemeClr val="tx1"/>
                </a:solidFill>
                <a:effectLst/>
                <a:latin typeface="+mn-lt"/>
                <a:ea typeface="+mn-ea"/>
                <a:cs typeface="+mn-cs"/>
              </a:rPr>
              <a:t>change</a:t>
            </a:r>
            <a:endParaRPr lang="nb-NO" sz="1100" b="0" i="0" kern="1200" baseline="0" dirty="0">
              <a:solidFill>
                <a:schemeClr val="tx1"/>
              </a:solidFill>
              <a:effectLst/>
              <a:latin typeface="+mn-lt"/>
              <a:ea typeface="+mn-ea"/>
              <a:cs typeface="+mn-cs"/>
            </a:endParaRPr>
          </a:p>
        </p:txBody>
      </p:sp>
    </p:spTree>
    <p:extLst>
      <p:ext uri="{BB962C8B-B14F-4D97-AF65-F5344CB8AC3E}">
        <p14:creationId xmlns:p14="http://schemas.microsoft.com/office/powerpoint/2010/main" val="548564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51939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GB" sz="1100" kern="1200" dirty="0">
                <a:solidFill>
                  <a:schemeClr val="tx1"/>
                </a:solidFill>
                <a:effectLst/>
                <a:latin typeface="+mn-lt"/>
                <a:ea typeface="+mn-ea"/>
                <a:cs typeface="+mn-cs"/>
              </a:rPr>
              <a:t>It must go</a:t>
            </a:r>
            <a:r>
              <a:rPr lang="en-GB" sz="1100" kern="1200" baseline="0" dirty="0">
                <a:solidFill>
                  <a:schemeClr val="tx1"/>
                </a:solidFill>
                <a:effectLst/>
                <a:latin typeface="+mn-lt"/>
                <a:ea typeface="+mn-ea"/>
                <a:cs typeface="+mn-cs"/>
              </a:rPr>
              <a:t> beyond permissive</a:t>
            </a:r>
          </a:p>
          <a:p>
            <a:r>
              <a:rPr lang="en-GB" sz="1100" kern="1200" baseline="0" dirty="0">
                <a:solidFill>
                  <a:schemeClr val="tx1"/>
                </a:solidFill>
                <a:effectLst/>
                <a:latin typeface="+mn-lt"/>
                <a:ea typeface="+mn-ea"/>
                <a:cs typeface="+mn-cs"/>
              </a:rPr>
              <a:t>Beyond UK CA 2006, beyond Business Roundtable</a:t>
            </a:r>
            <a:endParaRPr lang="en-GB"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To push back against this, it is crucial that company law takes back the power to define the purpose of the company and the duties of the board.</a:t>
            </a:r>
          </a:p>
          <a:p>
            <a:endParaRPr lang="en-GB"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Key to change</a:t>
            </a:r>
            <a:endParaRPr lang="fr-FR" dirty="0"/>
          </a:p>
        </p:txBody>
      </p:sp>
      <p:sp>
        <p:nvSpPr>
          <p:cNvPr id="4" name="Espace réservé du numéro de diapositive 3"/>
          <p:cNvSpPr>
            <a:spLocks noGrp="1"/>
          </p:cNvSpPr>
          <p:nvPr>
            <p:ph type="sldNum" sz="quarter" idx="5"/>
          </p:nvPr>
        </p:nvSpPr>
        <p:spPr/>
        <p:txBody>
          <a:bodyPr/>
          <a:lstStyle/>
          <a:p>
            <a:fld id="{1539A554-7EDF-4118-AC37-0C4DD3606204}" type="slidenum">
              <a:rPr lang="fi-FI" smtClean="0"/>
              <a:t>6</a:t>
            </a:fld>
            <a:endParaRPr lang="fi-FI"/>
          </a:p>
        </p:txBody>
      </p:sp>
    </p:spTree>
    <p:extLst>
      <p:ext uri="{BB962C8B-B14F-4D97-AF65-F5344CB8AC3E}">
        <p14:creationId xmlns:p14="http://schemas.microsoft.com/office/powerpoint/2010/main" val="341984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Redefining </a:t>
            </a:r>
            <a:r>
              <a:rPr lang="nb-NO" dirty="0" err="1"/>
              <a:t>the</a:t>
            </a:r>
            <a:r>
              <a:rPr lang="nb-NO" dirty="0"/>
              <a:t> purpose</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Calibri" panose="020F0502020204030204" pitchFamily="34" charset="0"/>
                <a:ea typeface="Calibri" panose="020F0502020204030204" pitchFamily="34" charset="0"/>
                <a:cs typeface="Times New Roman" panose="02020603050405020304" pitchFamily="18" charset="0"/>
              </a:rPr>
              <a:t>The purpose of the undertaking is to </a:t>
            </a:r>
            <a:r>
              <a:rPr lang="en-GB" sz="1100" b="1" dirty="0">
                <a:latin typeface="Calibri" panose="020F0502020204030204" pitchFamily="34" charset="0"/>
                <a:ea typeface="Calibri" panose="020F0502020204030204" pitchFamily="34" charset="0"/>
                <a:cs typeface="Times New Roman" panose="02020603050405020304" pitchFamily="18" charset="0"/>
              </a:rPr>
              <a:t>create sustainable value within planetary boundaries</a:t>
            </a:r>
            <a:r>
              <a:rPr lang="en-GB" sz="1100" dirty="0">
                <a:latin typeface="Calibri" panose="020F0502020204030204" pitchFamily="34" charset="0"/>
                <a:ea typeface="Calibri" panose="020F0502020204030204" pitchFamily="34" charset="0"/>
                <a:cs typeface="Times New Roman" panose="02020603050405020304" pitchFamily="18" charset="0"/>
              </a:rPr>
              <a:t>, balancing the interests of its investors and other involved and affected parties</a:t>
            </a:r>
            <a:endParaRPr lang="nb-NO" sz="1100" dirty="0"/>
          </a:p>
          <a:p>
            <a:endParaRPr lang="nb-NO" dirty="0"/>
          </a:p>
        </p:txBody>
      </p:sp>
    </p:spTree>
    <p:extLst>
      <p:ext uri="{BB962C8B-B14F-4D97-AF65-F5344CB8AC3E}">
        <p14:creationId xmlns:p14="http://schemas.microsoft.com/office/powerpoint/2010/main" val="1368155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Adjust</a:t>
            </a:r>
            <a:r>
              <a:rPr lang="nb-NO" dirty="0"/>
              <a:t> business </a:t>
            </a:r>
            <a:r>
              <a:rPr lang="nb-NO" dirty="0" err="1"/>
              <a:t>model</a:t>
            </a:r>
            <a:r>
              <a:rPr lang="nb-NO" dirty="0"/>
              <a:t>, </a:t>
            </a:r>
            <a:r>
              <a:rPr lang="nb-NO" dirty="0" err="1"/>
              <a:t>where</a:t>
            </a:r>
            <a:r>
              <a:rPr lang="nb-NO" dirty="0"/>
              <a:t> </a:t>
            </a:r>
            <a:r>
              <a:rPr lang="nb-NO" dirty="0" err="1"/>
              <a:t>necessary</a:t>
            </a:r>
            <a:endParaRPr lang="nb-NO" dirty="0"/>
          </a:p>
          <a:p>
            <a:endParaRPr lang="nb-NO" dirty="0"/>
          </a:p>
          <a:p>
            <a:r>
              <a:rPr lang="nb-NO" dirty="0" err="1"/>
              <a:t>Strategy</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Integrate in internal control and risk management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285750" indent="-285750">
              <a:buFont typeface="Arial" panose="020B0604020202020204" pitchFamily="34" charset="0"/>
              <a:buChar char="•"/>
            </a:pPr>
            <a:r>
              <a:rPr lang="nb-NO" dirty="0"/>
              <a:t>Public and private </a:t>
            </a:r>
            <a:r>
              <a:rPr lang="nb-NO" dirty="0" err="1"/>
              <a:t>enforcement</a:t>
            </a:r>
            <a:endParaRPr lang="nb-NO" dirty="0"/>
          </a:p>
          <a:p>
            <a:pPr marL="285750" indent="-285750">
              <a:buFont typeface="Arial" panose="020B0604020202020204" pitchFamily="34" charset="0"/>
              <a:buChar char="•"/>
            </a:pPr>
            <a:r>
              <a:rPr lang="nb-NO" dirty="0" err="1"/>
              <a:t>Verified</a:t>
            </a:r>
            <a:r>
              <a:rPr lang="nb-NO" dirty="0"/>
              <a:t>, relevant and reliable </a:t>
            </a:r>
            <a:r>
              <a:rPr lang="nb-NO" dirty="0" err="1"/>
              <a:t>reporting</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Tree>
    <p:extLst>
      <p:ext uri="{BB962C8B-B14F-4D97-AF65-F5344CB8AC3E}">
        <p14:creationId xmlns:p14="http://schemas.microsoft.com/office/powerpoint/2010/main" val="4000364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endParaRPr lang="nb-NO" dirty="0"/>
          </a:p>
        </p:txBody>
      </p:sp>
    </p:spTree>
    <p:extLst>
      <p:ext uri="{BB962C8B-B14F-4D97-AF65-F5344CB8AC3E}">
        <p14:creationId xmlns:p14="http://schemas.microsoft.com/office/powerpoint/2010/main" val="1868710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Shape 10"/>
          <p:cNvCxnSpPr/>
          <p:nvPr/>
        </p:nvCxnSpPr>
        <p:spPr>
          <a:xfrm>
            <a:off x="2477724" y="415650"/>
            <a:ext cx="6244200" cy="0"/>
          </a:xfrm>
          <a:prstGeom prst="straightConnector1">
            <a:avLst/>
          </a:prstGeom>
          <a:noFill/>
          <a:ln w="38100" cap="flat" cmpd="sng">
            <a:solidFill>
              <a:schemeClr val="lt1"/>
            </a:solidFill>
            <a:prstDash val="solid"/>
            <a:round/>
            <a:headEnd type="none" w="med" len="med"/>
            <a:tailEnd type="none" w="med" len="med"/>
          </a:ln>
        </p:spPr>
      </p:cxnSp>
      <p:cxnSp>
        <p:nvCxnSpPr>
          <p:cNvPr id="11" name="Shape 11"/>
          <p:cNvCxnSpPr/>
          <p:nvPr/>
        </p:nvCxnSpPr>
        <p:spPr>
          <a:xfrm>
            <a:off x="2477724" y="4740000"/>
            <a:ext cx="6244200" cy="0"/>
          </a:xfrm>
          <a:prstGeom prst="straightConnector1">
            <a:avLst/>
          </a:prstGeom>
          <a:noFill/>
          <a:ln w="19050" cap="flat" cmpd="sng">
            <a:solidFill>
              <a:schemeClr val="lt1"/>
            </a:solidFill>
            <a:prstDash val="solid"/>
            <a:round/>
            <a:headEnd type="none" w="med" len="med"/>
            <a:tailEnd type="none" w="med" len="med"/>
          </a:ln>
        </p:spPr>
      </p:cxnSp>
      <p:cxnSp>
        <p:nvCxnSpPr>
          <p:cNvPr id="12" name="Shape 12"/>
          <p:cNvCxnSpPr/>
          <p:nvPr/>
        </p:nvCxnSpPr>
        <p:spPr>
          <a:xfrm>
            <a:off x="425198" y="415650"/>
            <a:ext cx="183300" cy="0"/>
          </a:xfrm>
          <a:prstGeom prst="straightConnector1">
            <a:avLst/>
          </a:prstGeom>
          <a:noFill/>
          <a:ln w="19050" cap="flat" cmpd="sng">
            <a:solidFill>
              <a:schemeClr val="lt1"/>
            </a:solidFill>
            <a:prstDash val="solid"/>
            <a:round/>
            <a:headEnd type="none" w="med" len="med"/>
            <a:tailEnd type="none" w="med" len="med"/>
          </a:ln>
        </p:spPr>
      </p:cxnSp>
      <p:sp>
        <p:nvSpPr>
          <p:cNvPr id="13" name="Shape 13"/>
          <p:cNvSpPr txBox="1">
            <a:spLocks noGrp="1"/>
          </p:cNvSpPr>
          <p:nvPr>
            <p:ph type="ctrTitle"/>
          </p:nvPr>
        </p:nvSpPr>
        <p:spPr>
          <a:xfrm>
            <a:off x="2371725" y="630225"/>
            <a:ext cx="6331500" cy="1542000"/>
          </a:xfrm>
          <a:prstGeom prst="rect">
            <a:avLst/>
          </a:prstGeom>
        </p:spPr>
        <p:txBody>
          <a:bodyPr lIns="91425" tIns="91425" rIns="91425" bIns="91425" anchor="t" anchorCtr="0"/>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a:r>
              <a:rPr lang="en-US"/>
              <a:t>Click to edit Master title style</a:t>
            </a:r>
            <a:endParaRPr/>
          </a:p>
        </p:txBody>
      </p:sp>
      <p:sp>
        <p:nvSpPr>
          <p:cNvPr id="14" name="Shape 14"/>
          <p:cNvSpPr txBox="1">
            <a:spLocks noGrp="1"/>
          </p:cNvSpPr>
          <p:nvPr>
            <p:ph type="subTitle" idx="1"/>
          </p:nvPr>
        </p:nvSpPr>
        <p:spPr>
          <a:xfrm>
            <a:off x="2390266" y="3238450"/>
            <a:ext cx="6331500" cy="1241700"/>
          </a:xfrm>
          <a:prstGeom prst="rect">
            <a:avLst/>
          </a:prstGeom>
        </p:spPr>
        <p:txBody>
          <a:bodyPr lIns="91425" tIns="91425" rIns="91425" bIns="91425" anchor="b" anchorCtr="0"/>
          <a:lstStyle>
            <a:lvl1pPr lvl="0" rtl="0">
              <a:lnSpc>
                <a:spcPct val="100000"/>
              </a:lnSpc>
              <a:spcBef>
                <a:spcPts val="0"/>
              </a:spcBef>
              <a:spcAft>
                <a:spcPts val="0"/>
              </a:spcAft>
              <a:buClr>
                <a:schemeClr val="lt1"/>
              </a:buClr>
              <a:buNone/>
              <a:defRPr>
                <a:solidFill>
                  <a:schemeClr val="lt1"/>
                </a:solidFill>
              </a:defRPr>
            </a:lvl1pPr>
            <a:lvl2pPr lvl="1" rtl="0">
              <a:lnSpc>
                <a:spcPct val="100000"/>
              </a:lnSpc>
              <a:spcBef>
                <a:spcPts val="0"/>
              </a:spcBef>
              <a:spcAft>
                <a:spcPts val="0"/>
              </a:spcAft>
              <a:buClr>
                <a:schemeClr val="lt1"/>
              </a:buClr>
              <a:buSzPct val="100000"/>
              <a:buNone/>
              <a:defRPr sz="1800">
                <a:solidFill>
                  <a:schemeClr val="lt1"/>
                </a:solidFill>
              </a:defRPr>
            </a:lvl2pPr>
            <a:lvl3pPr lvl="2" rtl="0">
              <a:lnSpc>
                <a:spcPct val="100000"/>
              </a:lnSpc>
              <a:spcBef>
                <a:spcPts val="0"/>
              </a:spcBef>
              <a:spcAft>
                <a:spcPts val="0"/>
              </a:spcAft>
              <a:buClr>
                <a:schemeClr val="lt1"/>
              </a:buClr>
              <a:buSzPct val="100000"/>
              <a:buNone/>
              <a:defRPr sz="1800">
                <a:solidFill>
                  <a:schemeClr val="lt1"/>
                </a:solidFill>
              </a:defRPr>
            </a:lvl3pPr>
            <a:lvl4pPr lvl="3" rtl="0">
              <a:lnSpc>
                <a:spcPct val="100000"/>
              </a:lnSpc>
              <a:spcBef>
                <a:spcPts val="0"/>
              </a:spcBef>
              <a:spcAft>
                <a:spcPts val="0"/>
              </a:spcAft>
              <a:buClr>
                <a:schemeClr val="lt1"/>
              </a:buClr>
              <a:buSzPct val="100000"/>
              <a:buNone/>
              <a:defRPr sz="1800">
                <a:solidFill>
                  <a:schemeClr val="lt1"/>
                </a:solidFill>
              </a:defRPr>
            </a:lvl4pPr>
            <a:lvl5pPr lvl="4" rtl="0">
              <a:lnSpc>
                <a:spcPct val="100000"/>
              </a:lnSpc>
              <a:spcBef>
                <a:spcPts val="0"/>
              </a:spcBef>
              <a:spcAft>
                <a:spcPts val="0"/>
              </a:spcAft>
              <a:buClr>
                <a:schemeClr val="lt1"/>
              </a:buClr>
              <a:buSzPct val="100000"/>
              <a:buNone/>
              <a:defRPr sz="1800">
                <a:solidFill>
                  <a:schemeClr val="lt1"/>
                </a:solidFill>
              </a:defRPr>
            </a:lvl5pPr>
            <a:lvl6pPr lvl="5" rtl="0">
              <a:lnSpc>
                <a:spcPct val="100000"/>
              </a:lnSpc>
              <a:spcBef>
                <a:spcPts val="0"/>
              </a:spcBef>
              <a:spcAft>
                <a:spcPts val="0"/>
              </a:spcAft>
              <a:buClr>
                <a:schemeClr val="lt1"/>
              </a:buClr>
              <a:buSzPct val="100000"/>
              <a:buNone/>
              <a:defRPr sz="1800">
                <a:solidFill>
                  <a:schemeClr val="lt1"/>
                </a:solidFill>
              </a:defRPr>
            </a:lvl6pPr>
            <a:lvl7pPr lvl="6" rtl="0">
              <a:lnSpc>
                <a:spcPct val="100000"/>
              </a:lnSpc>
              <a:spcBef>
                <a:spcPts val="0"/>
              </a:spcBef>
              <a:spcAft>
                <a:spcPts val="0"/>
              </a:spcAft>
              <a:buClr>
                <a:schemeClr val="lt1"/>
              </a:buClr>
              <a:buSzPct val="100000"/>
              <a:buNone/>
              <a:defRPr sz="1800">
                <a:solidFill>
                  <a:schemeClr val="lt1"/>
                </a:solidFill>
              </a:defRPr>
            </a:lvl7pPr>
            <a:lvl8pPr lvl="7" rtl="0">
              <a:lnSpc>
                <a:spcPct val="100000"/>
              </a:lnSpc>
              <a:spcBef>
                <a:spcPts val="0"/>
              </a:spcBef>
              <a:spcAft>
                <a:spcPts val="0"/>
              </a:spcAft>
              <a:buClr>
                <a:schemeClr val="lt1"/>
              </a:buClr>
              <a:buSzPct val="100000"/>
              <a:buNone/>
              <a:defRPr sz="1800">
                <a:solidFill>
                  <a:schemeClr val="lt1"/>
                </a:solidFill>
              </a:defRPr>
            </a:lvl8pPr>
            <a:lvl9pPr lvl="8" rtl="0">
              <a:lnSpc>
                <a:spcPct val="100000"/>
              </a:lnSpc>
              <a:spcBef>
                <a:spcPts val="0"/>
              </a:spcBef>
              <a:spcAft>
                <a:spcPts val="0"/>
              </a:spcAft>
              <a:buClr>
                <a:schemeClr val="lt1"/>
              </a:buClr>
              <a:buSzPct val="100000"/>
              <a:buNone/>
              <a:defRPr sz="1800">
                <a:solidFill>
                  <a:schemeClr val="lt1"/>
                </a:solidFill>
              </a:defRPr>
            </a:lvl9pPr>
          </a:lstStyle>
          <a:p>
            <a:r>
              <a:rPr lang="en-US"/>
              <a:t>Click to edit Master subtitle style</a:t>
            </a:r>
            <a:endParaRPr/>
          </a:p>
        </p:txBody>
      </p:sp>
      <p:sp>
        <p:nvSpPr>
          <p:cNvPr id="15" name="Shape 1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8"/>
        <p:cNvGrpSpPr/>
        <p:nvPr/>
      </p:nvGrpSpPr>
      <p:grpSpPr>
        <a:xfrm>
          <a:off x="0" y="0"/>
          <a:ext cx="0" cy="0"/>
          <a:chOff x="0" y="0"/>
          <a:chExt cx="0" cy="0"/>
        </a:xfrm>
      </p:grpSpPr>
      <p:cxnSp>
        <p:nvCxnSpPr>
          <p:cNvPr id="29" name="Shape 29"/>
          <p:cNvCxnSpPr/>
          <p:nvPr/>
        </p:nvCxnSpPr>
        <p:spPr>
          <a:xfrm>
            <a:off x="2477724" y="415650"/>
            <a:ext cx="6244200" cy="0"/>
          </a:xfrm>
          <a:prstGeom prst="straightConnector1">
            <a:avLst/>
          </a:prstGeom>
          <a:noFill/>
          <a:ln w="38100" cap="flat" cmpd="sng">
            <a:solidFill>
              <a:schemeClr val="dk2"/>
            </a:solidFill>
            <a:prstDash val="solid"/>
            <a:round/>
            <a:headEnd type="none" w="med" len="med"/>
            <a:tailEnd type="none" w="med" len="med"/>
          </a:ln>
        </p:spPr>
      </p:cxnSp>
      <p:cxnSp>
        <p:nvCxnSpPr>
          <p:cNvPr id="30" name="Shape 30"/>
          <p:cNvCxnSpPr/>
          <p:nvPr/>
        </p:nvCxnSpPr>
        <p:spPr>
          <a:xfrm>
            <a:off x="2477724" y="4740000"/>
            <a:ext cx="6244200" cy="0"/>
          </a:xfrm>
          <a:prstGeom prst="straightConnector1">
            <a:avLst/>
          </a:prstGeom>
          <a:noFill/>
          <a:ln w="19050" cap="flat" cmpd="sng">
            <a:solidFill>
              <a:schemeClr val="dk2"/>
            </a:solidFill>
            <a:prstDash val="solid"/>
            <a:round/>
            <a:headEnd type="none" w="med" len="med"/>
            <a:tailEnd type="none" w="med" len="med"/>
          </a:ln>
        </p:spPr>
      </p:cxnSp>
      <p:cxnSp>
        <p:nvCxnSpPr>
          <p:cNvPr id="31" name="Shape 31"/>
          <p:cNvCxnSpPr/>
          <p:nvPr/>
        </p:nvCxnSpPr>
        <p:spPr>
          <a:xfrm>
            <a:off x="425198" y="415650"/>
            <a:ext cx="183300" cy="0"/>
          </a:xfrm>
          <a:prstGeom prst="straightConnector1">
            <a:avLst/>
          </a:prstGeom>
          <a:noFill/>
          <a:ln w="19050" cap="flat" cmpd="sng">
            <a:solidFill>
              <a:schemeClr val="dk2"/>
            </a:solidFill>
            <a:prstDash val="solid"/>
            <a:round/>
            <a:headEnd type="none" w="med" len="med"/>
            <a:tailEnd type="none" w="med" len="med"/>
          </a:ln>
        </p:spPr>
      </p:cxnSp>
      <p:sp>
        <p:nvSpPr>
          <p:cNvPr id="32" name="Shape 32"/>
          <p:cNvSpPr txBox="1">
            <a:spLocks noGrp="1"/>
          </p:cNvSpPr>
          <p:nvPr>
            <p:ph type="title"/>
          </p:nvPr>
        </p:nvSpPr>
        <p:spPr>
          <a:xfrm>
            <a:off x="2400250" y="575950"/>
            <a:ext cx="6321600" cy="6354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r>
              <a:rPr lang="en-US"/>
              <a:t>Click to edit Master title style</a:t>
            </a:r>
            <a:endParaRPr/>
          </a:p>
        </p:txBody>
      </p:sp>
      <p:sp>
        <p:nvSpPr>
          <p:cNvPr id="33" name="Shape 33"/>
          <p:cNvSpPr txBox="1">
            <a:spLocks noGrp="1"/>
          </p:cNvSpPr>
          <p:nvPr>
            <p:ph type="body" idx="1"/>
          </p:nvPr>
        </p:nvSpPr>
        <p:spPr>
          <a:xfrm>
            <a:off x="2400302" y="1602675"/>
            <a:ext cx="3071400" cy="30024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pPr lvl="0"/>
            <a:r>
              <a:rPr lang="en-US"/>
              <a:t>Click to edit Master text styles</a:t>
            </a:r>
          </a:p>
        </p:txBody>
      </p:sp>
      <p:sp>
        <p:nvSpPr>
          <p:cNvPr id="34" name="Shape 34"/>
          <p:cNvSpPr txBox="1">
            <a:spLocks noGrp="1"/>
          </p:cNvSpPr>
          <p:nvPr>
            <p:ph type="body" idx="2"/>
          </p:nvPr>
        </p:nvSpPr>
        <p:spPr>
          <a:xfrm>
            <a:off x="5650571" y="1602675"/>
            <a:ext cx="3071400" cy="30024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200"/>
            </a:lvl2pPr>
            <a:lvl3pPr lvl="2" rtl="0">
              <a:spcBef>
                <a:spcPts val="0"/>
              </a:spcBef>
              <a:buSzPct val="100000"/>
              <a:defRPr sz="1200"/>
            </a:lvl3pPr>
            <a:lvl4pPr lvl="3" rtl="0">
              <a:spcBef>
                <a:spcPts val="0"/>
              </a:spcBef>
              <a:buSzPct val="100000"/>
              <a:defRPr sz="1200"/>
            </a:lvl4pPr>
            <a:lvl5pPr lvl="4" rtl="0">
              <a:spcBef>
                <a:spcPts val="0"/>
              </a:spcBef>
              <a:buSzPct val="100000"/>
              <a:defRPr sz="1200"/>
            </a:lvl5pPr>
            <a:lvl6pPr lvl="5" rtl="0">
              <a:spcBef>
                <a:spcPts val="0"/>
              </a:spcBef>
              <a:buSzPct val="100000"/>
              <a:defRPr sz="1200"/>
            </a:lvl6pPr>
            <a:lvl7pPr lvl="6" rtl="0">
              <a:spcBef>
                <a:spcPts val="0"/>
              </a:spcBef>
              <a:buSzPct val="100000"/>
              <a:defRPr sz="1200"/>
            </a:lvl7pPr>
            <a:lvl8pPr lvl="7" rtl="0">
              <a:spcBef>
                <a:spcPts val="0"/>
              </a:spcBef>
              <a:buSzPct val="100000"/>
              <a:defRPr sz="1200"/>
            </a:lvl8pPr>
            <a:lvl9pPr lvl="8" rtl="0">
              <a:spcBef>
                <a:spcPts val="0"/>
              </a:spcBef>
              <a:buSzPct val="100000"/>
              <a:defRPr sz="1200"/>
            </a:lvl9pPr>
          </a:lstStyle>
          <a:p>
            <a:pPr lvl="0"/>
            <a:r>
              <a:rPr lang="en-US"/>
              <a:t>Click to edit Master text styles</a:t>
            </a:r>
          </a:p>
        </p:txBody>
      </p:sp>
      <p:sp>
        <p:nvSpPr>
          <p:cNvPr id="35" name="Shape 3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8"/>
        <p:cNvGrpSpPr/>
        <p:nvPr/>
      </p:nvGrpSpPr>
      <p:grpSpPr>
        <a:xfrm>
          <a:off x="0" y="0"/>
          <a:ext cx="0" cy="0"/>
          <a:chOff x="0" y="0"/>
          <a:chExt cx="0" cy="0"/>
        </a:xfrm>
      </p:grpSpPr>
      <p:sp>
        <p:nvSpPr>
          <p:cNvPr id="49" name="Shape 49"/>
          <p:cNvSpPr/>
          <p:nvPr/>
        </p:nvSpPr>
        <p:spPr>
          <a:xfrm>
            <a:off x="4572000" y="1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50" name="Shape 5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51" name="Shape 51"/>
          <p:cNvSpPr txBox="1">
            <a:spLocks noGrp="1"/>
          </p:cNvSpPr>
          <p:nvPr>
            <p:ph type="title"/>
          </p:nvPr>
        </p:nvSpPr>
        <p:spPr>
          <a:xfrm>
            <a:off x="265500" y="1397350"/>
            <a:ext cx="4045200" cy="1318200"/>
          </a:xfrm>
          <a:prstGeom prst="rect">
            <a:avLst/>
          </a:prstGeom>
        </p:spPr>
        <p:txBody>
          <a:bodyPr lIns="91425" tIns="91425" rIns="91425" bIns="91425" anchor="b" anchorCtr="0"/>
          <a:lstStyle>
            <a:lvl1pPr lvl="0" algn="ctr" rtl="0">
              <a:spcBef>
                <a:spcPts val="0"/>
              </a:spcBef>
              <a:buClr>
                <a:schemeClr val="dk1"/>
              </a:buClr>
              <a:buSzPct val="100000"/>
              <a:defRPr sz="3600">
                <a:solidFill>
                  <a:schemeClr val="dk1"/>
                </a:solidFill>
              </a:defRPr>
            </a:lvl1pPr>
            <a:lvl2pPr lvl="1" algn="ctr" rtl="0">
              <a:spcBef>
                <a:spcPts val="0"/>
              </a:spcBef>
              <a:buClr>
                <a:schemeClr val="dk1"/>
              </a:buClr>
              <a:buSzPct val="100000"/>
              <a:defRPr sz="3600">
                <a:solidFill>
                  <a:schemeClr val="dk1"/>
                </a:solidFill>
              </a:defRPr>
            </a:lvl2pPr>
            <a:lvl3pPr lvl="2" algn="ctr" rtl="0">
              <a:spcBef>
                <a:spcPts val="0"/>
              </a:spcBef>
              <a:buClr>
                <a:schemeClr val="dk1"/>
              </a:buClr>
              <a:buSzPct val="100000"/>
              <a:defRPr sz="3600">
                <a:solidFill>
                  <a:schemeClr val="dk1"/>
                </a:solidFill>
              </a:defRPr>
            </a:lvl3pPr>
            <a:lvl4pPr lvl="3" algn="ctr" rtl="0">
              <a:spcBef>
                <a:spcPts val="0"/>
              </a:spcBef>
              <a:buClr>
                <a:schemeClr val="dk1"/>
              </a:buClr>
              <a:buSzPct val="100000"/>
              <a:defRPr sz="3600">
                <a:solidFill>
                  <a:schemeClr val="dk1"/>
                </a:solidFill>
              </a:defRPr>
            </a:lvl4pPr>
            <a:lvl5pPr lvl="4" algn="ctr" rtl="0">
              <a:spcBef>
                <a:spcPts val="0"/>
              </a:spcBef>
              <a:buClr>
                <a:schemeClr val="dk1"/>
              </a:buClr>
              <a:buSzPct val="100000"/>
              <a:defRPr sz="3600">
                <a:solidFill>
                  <a:schemeClr val="dk1"/>
                </a:solidFill>
              </a:defRPr>
            </a:lvl5pPr>
            <a:lvl6pPr lvl="5" algn="ctr" rtl="0">
              <a:spcBef>
                <a:spcPts val="0"/>
              </a:spcBef>
              <a:buClr>
                <a:schemeClr val="dk1"/>
              </a:buClr>
              <a:buSzPct val="100000"/>
              <a:defRPr sz="3600">
                <a:solidFill>
                  <a:schemeClr val="dk1"/>
                </a:solidFill>
              </a:defRPr>
            </a:lvl6pPr>
            <a:lvl7pPr lvl="6" algn="ctr" rtl="0">
              <a:spcBef>
                <a:spcPts val="0"/>
              </a:spcBef>
              <a:buClr>
                <a:schemeClr val="dk1"/>
              </a:buClr>
              <a:buSzPct val="100000"/>
              <a:defRPr sz="3600">
                <a:solidFill>
                  <a:schemeClr val="dk1"/>
                </a:solidFill>
              </a:defRPr>
            </a:lvl7pPr>
            <a:lvl8pPr lvl="7" algn="ctr" rtl="0">
              <a:spcBef>
                <a:spcPts val="0"/>
              </a:spcBef>
              <a:buClr>
                <a:schemeClr val="dk1"/>
              </a:buClr>
              <a:buSzPct val="100000"/>
              <a:defRPr sz="3600">
                <a:solidFill>
                  <a:schemeClr val="dk1"/>
                </a:solidFill>
              </a:defRPr>
            </a:lvl8pPr>
            <a:lvl9pPr lvl="8" algn="ctr" rtl="0">
              <a:spcBef>
                <a:spcPts val="0"/>
              </a:spcBef>
              <a:buClr>
                <a:schemeClr val="dk1"/>
              </a:buClr>
              <a:buSzPct val="100000"/>
              <a:defRPr sz="3600">
                <a:solidFill>
                  <a:schemeClr val="dk1"/>
                </a:solidFill>
              </a:defRPr>
            </a:lvl9pPr>
          </a:lstStyle>
          <a:p>
            <a:r>
              <a:rPr lang="en-US"/>
              <a:t>Click to edit Master title style</a:t>
            </a:r>
            <a:endParaRPr/>
          </a:p>
        </p:txBody>
      </p:sp>
      <p:sp>
        <p:nvSpPr>
          <p:cNvPr id="52" name="Shape 52"/>
          <p:cNvSpPr txBox="1">
            <a:spLocks noGrp="1"/>
          </p:cNvSpPr>
          <p:nvPr>
            <p:ph type="subTitle" idx="1"/>
          </p:nvPr>
        </p:nvSpPr>
        <p:spPr>
          <a:xfrm>
            <a:off x="265500" y="2735370"/>
            <a:ext cx="4045200" cy="1345499"/>
          </a:xfrm>
          <a:prstGeom prst="rect">
            <a:avLst/>
          </a:prstGeom>
        </p:spPr>
        <p:txBody>
          <a:bodyPr lIns="91425" tIns="91425" rIns="91425" bIns="91425" anchor="t" anchorCtr="0"/>
          <a:lstStyle>
            <a:lvl1pPr lvl="0" algn="ctr" rtl="0">
              <a:lnSpc>
                <a:spcPct val="100000"/>
              </a:lnSpc>
              <a:spcBef>
                <a:spcPts val="0"/>
              </a:spcBef>
              <a:spcAft>
                <a:spcPts val="0"/>
              </a:spcAft>
              <a:buSzPct val="100000"/>
              <a:buNone/>
              <a:defRPr sz="2100"/>
            </a:lvl1pPr>
            <a:lvl2pPr lvl="1" algn="ctr" rtl="0">
              <a:lnSpc>
                <a:spcPct val="100000"/>
              </a:lnSpc>
              <a:spcBef>
                <a:spcPts val="0"/>
              </a:spcBef>
              <a:spcAft>
                <a:spcPts val="0"/>
              </a:spcAft>
              <a:buSzPct val="100000"/>
              <a:buNone/>
              <a:defRPr sz="2100"/>
            </a:lvl2pPr>
            <a:lvl3pPr lvl="2" algn="ctr" rtl="0">
              <a:lnSpc>
                <a:spcPct val="100000"/>
              </a:lnSpc>
              <a:spcBef>
                <a:spcPts val="0"/>
              </a:spcBef>
              <a:spcAft>
                <a:spcPts val="0"/>
              </a:spcAft>
              <a:buSzPct val="100000"/>
              <a:buNone/>
              <a:defRPr sz="2100"/>
            </a:lvl3pPr>
            <a:lvl4pPr lvl="3" algn="ctr" rtl="0">
              <a:lnSpc>
                <a:spcPct val="100000"/>
              </a:lnSpc>
              <a:spcBef>
                <a:spcPts val="0"/>
              </a:spcBef>
              <a:spcAft>
                <a:spcPts val="0"/>
              </a:spcAft>
              <a:buSzPct val="100000"/>
              <a:buNone/>
              <a:defRPr sz="2100"/>
            </a:lvl4pPr>
            <a:lvl5pPr lvl="4" algn="ctr" rtl="0">
              <a:lnSpc>
                <a:spcPct val="100000"/>
              </a:lnSpc>
              <a:spcBef>
                <a:spcPts val="0"/>
              </a:spcBef>
              <a:spcAft>
                <a:spcPts val="0"/>
              </a:spcAft>
              <a:buSzPct val="100000"/>
              <a:buNone/>
              <a:defRPr sz="2100"/>
            </a:lvl5pPr>
            <a:lvl6pPr lvl="5" algn="ctr" rtl="0">
              <a:lnSpc>
                <a:spcPct val="100000"/>
              </a:lnSpc>
              <a:spcBef>
                <a:spcPts val="0"/>
              </a:spcBef>
              <a:spcAft>
                <a:spcPts val="0"/>
              </a:spcAft>
              <a:buSzPct val="100000"/>
              <a:buNone/>
              <a:defRPr sz="2100"/>
            </a:lvl6pPr>
            <a:lvl7pPr lvl="6" algn="ctr" rtl="0">
              <a:lnSpc>
                <a:spcPct val="100000"/>
              </a:lnSpc>
              <a:spcBef>
                <a:spcPts val="0"/>
              </a:spcBef>
              <a:spcAft>
                <a:spcPts val="0"/>
              </a:spcAft>
              <a:buSzPct val="100000"/>
              <a:buNone/>
              <a:defRPr sz="2100"/>
            </a:lvl7pPr>
            <a:lvl8pPr lvl="7" algn="ctr" rtl="0">
              <a:lnSpc>
                <a:spcPct val="100000"/>
              </a:lnSpc>
              <a:spcBef>
                <a:spcPts val="0"/>
              </a:spcBef>
              <a:spcAft>
                <a:spcPts val="0"/>
              </a:spcAft>
              <a:buSzPct val="100000"/>
              <a:buNone/>
              <a:defRPr sz="2100"/>
            </a:lvl8pPr>
            <a:lvl9pPr lvl="8" algn="ctr" rtl="0">
              <a:lnSpc>
                <a:spcPct val="100000"/>
              </a:lnSpc>
              <a:spcBef>
                <a:spcPts val="0"/>
              </a:spcBef>
              <a:spcAft>
                <a:spcPts val="0"/>
              </a:spcAft>
              <a:buSzPct val="100000"/>
              <a:buNone/>
              <a:defRPr sz="2100"/>
            </a:lvl9pPr>
          </a:lstStyle>
          <a:p>
            <a:r>
              <a:rPr lang="en-US"/>
              <a:t>Click to edit Master subtitle style</a:t>
            </a:r>
            <a:endParaRPr/>
          </a:p>
        </p:txBody>
      </p:sp>
      <p:sp>
        <p:nvSpPr>
          <p:cNvPr id="53" name="Shape 5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rtl="0">
              <a:spcBef>
                <a:spcPts val="0"/>
              </a:spcBef>
              <a:buClr>
                <a:schemeClr val="lt1"/>
              </a:buClr>
              <a:defRPr>
                <a:solidFill>
                  <a:schemeClr val="lt1"/>
                </a:solidFill>
              </a:defRPr>
            </a:lvl1pPr>
            <a:lvl2pPr lvl="1" rtl="0">
              <a:spcBef>
                <a:spcPts val="0"/>
              </a:spcBef>
              <a:buClr>
                <a:schemeClr val="lt1"/>
              </a:buClr>
              <a:defRPr>
                <a:solidFill>
                  <a:schemeClr val="lt1"/>
                </a:solidFill>
              </a:defRPr>
            </a:lvl2pPr>
            <a:lvl3pPr lvl="2" rtl="0">
              <a:spcBef>
                <a:spcPts val="0"/>
              </a:spcBef>
              <a:buClr>
                <a:schemeClr val="lt1"/>
              </a:buClr>
              <a:defRPr>
                <a:solidFill>
                  <a:schemeClr val="lt1"/>
                </a:solidFill>
              </a:defRPr>
            </a:lvl3pPr>
            <a:lvl4pPr lvl="3" rtl="0">
              <a:spcBef>
                <a:spcPts val="0"/>
              </a:spcBef>
              <a:buClr>
                <a:schemeClr val="lt1"/>
              </a:buClr>
              <a:defRPr>
                <a:solidFill>
                  <a:schemeClr val="lt1"/>
                </a:solidFill>
              </a:defRPr>
            </a:lvl4pPr>
            <a:lvl5pPr lvl="4" rtl="0">
              <a:spcBef>
                <a:spcPts val="0"/>
              </a:spcBef>
              <a:buClr>
                <a:schemeClr val="lt1"/>
              </a:buClr>
              <a:defRPr>
                <a:solidFill>
                  <a:schemeClr val="lt1"/>
                </a:solidFill>
              </a:defRPr>
            </a:lvl5pPr>
            <a:lvl6pPr lvl="5" rtl="0">
              <a:spcBef>
                <a:spcPts val="0"/>
              </a:spcBef>
              <a:buClr>
                <a:schemeClr val="lt1"/>
              </a:buClr>
              <a:defRPr>
                <a:solidFill>
                  <a:schemeClr val="lt1"/>
                </a:solidFill>
              </a:defRPr>
            </a:lvl6pPr>
            <a:lvl7pPr lvl="6" rtl="0">
              <a:spcBef>
                <a:spcPts val="0"/>
              </a:spcBef>
              <a:buClr>
                <a:schemeClr val="lt1"/>
              </a:buClr>
              <a:defRPr>
                <a:solidFill>
                  <a:schemeClr val="lt1"/>
                </a:solidFill>
              </a:defRPr>
            </a:lvl7pPr>
            <a:lvl8pPr lvl="7" rtl="0">
              <a:spcBef>
                <a:spcPts val="0"/>
              </a:spcBef>
              <a:buClr>
                <a:schemeClr val="lt1"/>
              </a:buClr>
              <a:defRPr>
                <a:solidFill>
                  <a:schemeClr val="lt1"/>
                </a:solidFill>
              </a:defRPr>
            </a:lvl8pPr>
            <a:lvl9pPr lvl="8" rtl="0">
              <a:spcBef>
                <a:spcPts val="0"/>
              </a:spcBef>
              <a:buClr>
                <a:schemeClr val="lt1"/>
              </a:buClr>
              <a:defRPr>
                <a:solidFill>
                  <a:schemeClr val="lt1"/>
                </a:solidFill>
              </a:defRPr>
            </a:lvl9pPr>
          </a:lstStyle>
          <a:p>
            <a:pPr lvl="0"/>
            <a:r>
              <a:rPr lang="en-US"/>
              <a:t>Click to edit Master text styles</a:t>
            </a:r>
          </a:p>
        </p:txBody>
      </p:sp>
      <p:sp>
        <p:nvSpPr>
          <p:cNvPr id="54" name="Shape 54"/>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Shape 17"/>
          <p:cNvCxnSpPr/>
          <p:nvPr/>
        </p:nvCxnSpPr>
        <p:spPr>
          <a:xfrm>
            <a:off x="425200" y="415650"/>
            <a:ext cx="8296800" cy="0"/>
          </a:xfrm>
          <a:prstGeom prst="straightConnector1">
            <a:avLst/>
          </a:prstGeom>
          <a:noFill/>
          <a:ln w="38100" cap="flat" cmpd="sng">
            <a:solidFill>
              <a:schemeClr val="lt1"/>
            </a:solidFill>
            <a:prstDash val="solid"/>
            <a:round/>
            <a:headEnd type="none" w="med" len="med"/>
            <a:tailEnd type="none" w="med" len="med"/>
          </a:ln>
        </p:spPr>
      </p:cxnSp>
      <p:cxnSp>
        <p:nvCxnSpPr>
          <p:cNvPr id="18" name="Shape 18"/>
          <p:cNvCxnSpPr/>
          <p:nvPr/>
        </p:nvCxnSpPr>
        <p:spPr>
          <a:xfrm>
            <a:off x="425200" y="4740000"/>
            <a:ext cx="8296800" cy="0"/>
          </a:xfrm>
          <a:prstGeom prst="straightConnector1">
            <a:avLst/>
          </a:prstGeom>
          <a:noFill/>
          <a:ln w="19050" cap="flat" cmpd="sng">
            <a:solidFill>
              <a:schemeClr val="lt1"/>
            </a:solidFill>
            <a:prstDash val="solid"/>
            <a:round/>
            <a:headEnd type="none" w="med" len="med"/>
            <a:tailEnd type="none" w="med" len="med"/>
          </a:ln>
        </p:spPr>
      </p:cxnSp>
      <p:sp>
        <p:nvSpPr>
          <p:cNvPr id="19" name="Shape 19"/>
          <p:cNvSpPr txBox="1">
            <a:spLocks noGrp="1"/>
          </p:cNvSpPr>
          <p:nvPr>
            <p:ph type="title"/>
          </p:nvPr>
        </p:nvSpPr>
        <p:spPr>
          <a:xfrm>
            <a:off x="406425" y="1806825"/>
            <a:ext cx="8296800" cy="1542000"/>
          </a:xfrm>
          <a:prstGeom prst="rect">
            <a:avLst/>
          </a:prstGeom>
        </p:spPr>
        <p:txBody>
          <a:bodyPr lIns="91425" tIns="91425" rIns="91425" bIns="91425" anchor="ctr" anchorCtr="0"/>
          <a:lstStyle>
            <a:lvl1pPr lvl="0" algn="ctr" rtl="0">
              <a:spcBef>
                <a:spcPts val="0"/>
              </a:spcBef>
              <a:buClr>
                <a:schemeClr val="lt1"/>
              </a:buClr>
              <a:buSzPct val="100000"/>
              <a:defRPr sz="4800">
                <a:solidFill>
                  <a:schemeClr val="lt1"/>
                </a:solidFill>
              </a:defRPr>
            </a:lvl1pPr>
            <a:lvl2pPr lvl="1" algn="ctr" rtl="0">
              <a:spcBef>
                <a:spcPts val="0"/>
              </a:spcBef>
              <a:buClr>
                <a:schemeClr val="lt1"/>
              </a:buClr>
              <a:buSzPct val="100000"/>
              <a:defRPr sz="4800">
                <a:solidFill>
                  <a:schemeClr val="lt1"/>
                </a:solidFill>
              </a:defRPr>
            </a:lvl2pPr>
            <a:lvl3pPr lvl="2" algn="ctr" rtl="0">
              <a:spcBef>
                <a:spcPts val="0"/>
              </a:spcBef>
              <a:buClr>
                <a:schemeClr val="lt1"/>
              </a:buClr>
              <a:buSzPct val="100000"/>
              <a:defRPr sz="4800">
                <a:solidFill>
                  <a:schemeClr val="lt1"/>
                </a:solidFill>
              </a:defRPr>
            </a:lvl3pPr>
            <a:lvl4pPr lvl="3" algn="ctr" rtl="0">
              <a:spcBef>
                <a:spcPts val="0"/>
              </a:spcBef>
              <a:buClr>
                <a:schemeClr val="lt1"/>
              </a:buClr>
              <a:buSzPct val="100000"/>
              <a:defRPr sz="4800">
                <a:solidFill>
                  <a:schemeClr val="lt1"/>
                </a:solidFill>
              </a:defRPr>
            </a:lvl4pPr>
            <a:lvl5pPr lvl="4" algn="ctr" rtl="0">
              <a:spcBef>
                <a:spcPts val="0"/>
              </a:spcBef>
              <a:buClr>
                <a:schemeClr val="lt1"/>
              </a:buClr>
              <a:buSzPct val="100000"/>
              <a:defRPr sz="4800">
                <a:solidFill>
                  <a:schemeClr val="lt1"/>
                </a:solidFill>
              </a:defRPr>
            </a:lvl5pPr>
            <a:lvl6pPr lvl="5" algn="ctr" rtl="0">
              <a:spcBef>
                <a:spcPts val="0"/>
              </a:spcBef>
              <a:buClr>
                <a:schemeClr val="lt1"/>
              </a:buClr>
              <a:buSzPct val="100000"/>
              <a:defRPr sz="4800">
                <a:solidFill>
                  <a:schemeClr val="lt1"/>
                </a:solidFill>
              </a:defRPr>
            </a:lvl6pPr>
            <a:lvl7pPr lvl="6" algn="ctr" rtl="0">
              <a:spcBef>
                <a:spcPts val="0"/>
              </a:spcBef>
              <a:buClr>
                <a:schemeClr val="lt1"/>
              </a:buClr>
              <a:buSzPct val="100000"/>
              <a:defRPr sz="4800">
                <a:solidFill>
                  <a:schemeClr val="lt1"/>
                </a:solidFill>
              </a:defRPr>
            </a:lvl7pPr>
            <a:lvl8pPr lvl="7" algn="ctr" rtl="0">
              <a:spcBef>
                <a:spcPts val="0"/>
              </a:spcBef>
              <a:buClr>
                <a:schemeClr val="lt1"/>
              </a:buClr>
              <a:buSzPct val="100000"/>
              <a:defRPr sz="4800">
                <a:solidFill>
                  <a:schemeClr val="lt1"/>
                </a:solidFill>
              </a:defRPr>
            </a:lvl8pPr>
            <a:lvl9pPr lvl="8" algn="ctr" rtl="0">
              <a:spcBef>
                <a:spcPts val="0"/>
              </a:spcBef>
              <a:buClr>
                <a:schemeClr val="lt1"/>
              </a:buClr>
              <a:buSzPct val="100000"/>
              <a:defRPr sz="4800">
                <a:solidFill>
                  <a:schemeClr val="lt1"/>
                </a:solidFill>
              </a:defRPr>
            </a:lvl9pPr>
          </a:lstStyle>
          <a:p>
            <a:r>
              <a:rPr lang="en-US"/>
              <a:t>Click to edit Master title style</a:t>
            </a:r>
            <a:endParaRPr/>
          </a:p>
        </p:txBody>
      </p:sp>
      <p:sp>
        <p:nvSpPr>
          <p:cNvPr id="20" name="Shape 20"/>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fld id="{00000000-1234-1234-1234-123412341234}" type="slidenum">
              <a:rPr lang="en">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25958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29938-C3C4-4DF4-8243-F14C20C22AB4}"/>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8127DD2D-491E-4D27-97AC-8F48E8520C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BA04F325-56D6-4027-B827-D176CA6BAB63}"/>
              </a:ext>
            </a:extLst>
          </p:cNvPr>
          <p:cNvSpPr>
            <a:spLocks noGrp="1"/>
          </p:cNvSpPr>
          <p:nvPr>
            <p:ph type="dt" sz="half" idx="10"/>
          </p:nvPr>
        </p:nvSpPr>
        <p:spPr/>
        <p:txBody>
          <a:bodyPr/>
          <a:lstStyle/>
          <a:p>
            <a:fld id="{307475EF-4246-48A3-BCAF-569C5CD83186}" type="datetimeFigureOut">
              <a:rPr lang="fi-FI" smtClean="0"/>
              <a:t>19.2.2020</a:t>
            </a:fld>
            <a:endParaRPr lang="fi-FI"/>
          </a:p>
        </p:txBody>
      </p:sp>
      <p:sp>
        <p:nvSpPr>
          <p:cNvPr id="5" name="Footer Placeholder 4">
            <a:extLst>
              <a:ext uri="{FF2B5EF4-FFF2-40B4-BE49-F238E27FC236}">
                <a16:creationId xmlns:a16="http://schemas.microsoft.com/office/drawing/2014/main" id="{332436C8-A652-418C-9620-0AE383DC77F5}"/>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041B4DF-4149-4CB8-9579-EA0B114D4A3B}"/>
              </a:ext>
            </a:extLst>
          </p:cNvPr>
          <p:cNvSpPr>
            <a:spLocks noGrp="1"/>
          </p:cNvSpPr>
          <p:nvPr>
            <p:ph type="sldNum" sz="quarter" idx="12"/>
          </p:nvPr>
        </p:nvSpPr>
        <p:spPr>
          <a:xfrm>
            <a:off x="4377053" y="4878958"/>
            <a:ext cx="380964" cy="200175"/>
          </a:xfrm>
        </p:spPr>
        <p:txBody>
          <a:bodyPr/>
          <a:lstStyle/>
          <a:p>
            <a:fld id="{8C0BC5DD-28AE-40CC-83D0-BBEA18455CAC}" type="slidenum">
              <a:rPr lang="fi-FI" smtClean="0"/>
              <a:t>‹#›</a:t>
            </a:fld>
            <a:endParaRPr lang="fi-FI"/>
          </a:p>
        </p:txBody>
      </p:sp>
    </p:spTree>
    <p:extLst>
      <p:ext uri="{BB962C8B-B14F-4D97-AF65-F5344CB8AC3E}">
        <p14:creationId xmlns:p14="http://schemas.microsoft.com/office/powerpoint/2010/main" val="470910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EB9EE54-FFDA-498D-A2B3-C4A33BADD739}" type="datetimeFigureOut">
              <a:rPr lang="en-US" smtClean="0"/>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375657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9EE54-FFDA-498D-A2B3-C4A33BADD739}" type="datetimeFigureOut">
              <a:rPr lang="en-US" smtClean="0"/>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4088117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B9EE54-FFDA-498D-A2B3-C4A33BADD739}" type="datetimeFigureOut">
              <a:rPr lang="en-US" smtClean="0"/>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65841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B9EE54-FFDA-498D-A2B3-C4A33BADD739}" type="datetimeFigureOut">
              <a:rPr lang="en-US" smtClean="0"/>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966212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B9EE54-FFDA-498D-A2B3-C4A33BADD739}" type="datetimeFigureOut">
              <a:rPr lang="en-US" smtClean="0"/>
              <a:t>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326863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B9EE54-FFDA-498D-A2B3-C4A33BADD739}" type="datetimeFigureOut">
              <a:rPr lang="en-US" smtClean="0"/>
              <a:t>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222779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B9EE54-FFDA-498D-A2B3-C4A33BADD739}" type="datetimeFigureOut">
              <a:rPr lang="en-US" smtClean="0"/>
              <a:t>2/19/2020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969037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B9EE54-FFDA-498D-A2B3-C4A33BADD739}" type="datetimeFigureOut">
              <a:rPr lang="en-US" smtClean="0"/>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1555209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B9EE54-FFDA-498D-A2B3-C4A33BADD739}" type="datetimeFigureOut">
              <a:rPr lang="en-US" smtClean="0"/>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878504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9EE54-FFDA-498D-A2B3-C4A33BADD739}" type="datetimeFigureOut">
              <a:rPr lang="en-US" smtClean="0"/>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401685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9EE54-FFDA-498D-A2B3-C4A33BADD739}" type="datetimeFigureOut">
              <a:rPr lang="en-US" smtClean="0"/>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423650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alphaModFix amt="6000"/>
            <a:lum/>
          </a:blip>
          <a:srcRect/>
          <a:stretch>
            <a:fillRect t="-39000" b="-39000"/>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400250" y="575950"/>
            <a:ext cx="6321600" cy="635400"/>
          </a:xfrm>
          <a:prstGeom prst="rect">
            <a:avLst/>
          </a:prstGeom>
          <a:noFill/>
          <a:ln>
            <a:noFill/>
          </a:ln>
        </p:spPr>
        <p:txBody>
          <a:bodyPr lIns="91425" tIns="91425" rIns="91425" bIns="91425" anchor="t" anchorCtr="0"/>
          <a:lstStyle>
            <a:lvl1pPr lvl="0" rtl="0">
              <a:spcBef>
                <a:spcPts val="0"/>
              </a:spcBef>
              <a:buClr>
                <a:schemeClr val="dk2"/>
              </a:buClr>
              <a:buSzPct val="100000"/>
              <a:buFont typeface="Raleway"/>
              <a:buNone/>
              <a:defRPr sz="3000" b="1">
                <a:solidFill>
                  <a:schemeClr val="dk2"/>
                </a:solidFill>
                <a:latin typeface="Raleway"/>
                <a:ea typeface="Raleway"/>
                <a:cs typeface="Raleway"/>
                <a:sym typeface="Raleway"/>
              </a:defRPr>
            </a:lvl1pPr>
            <a:lvl2pPr lvl="1" rtl="0">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rtl="0">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rtl="0">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rtl="0">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rtl="0">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rtl="0">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rtl="0">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rtl="0">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endParaRPr/>
          </a:p>
        </p:txBody>
      </p:sp>
      <p:sp>
        <p:nvSpPr>
          <p:cNvPr id="7" name="Shape 7"/>
          <p:cNvSpPr txBox="1">
            <a:spLocks noGrp="1"/>
          </p:cNvSpPr>
          <p:nvPr>
            <p:ph type="body" idx="1"/>
          </p:nvPr>
        </p:nvSpPr>
        <p:spPr>
          <a:xfrm>
            <a:off x="2410112" y="1595775"/>
            <a:ext cx="6321600" cy="3002399"/>
          </a:xfrm>
          <a:prstGeom prst="rect">
            <a:avLst/>
          </a:prstGeom>
          <a:noFill/>
          <a:ln>
            <a:noFill/>
          </a:ln>
        </p:spPr>
        <p:txBody>
          <a:bodyPr lIns="91425" tIns="91425" rIns="91425" bIns="91425" anchor="t" anchorCtr="0"/>
          <a:lstStyle>
            <a:lvl1pPr lvl="0" rt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7999" y="4688758"/>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5" r:id="rId3"/>
    <p:sldLayoutId id="2147483672" r:id="rId4"/>
    <p:sldLayoutId id="2147483673"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EEB9EE54-FFDA-498D-A2B3-C4A33BADD739}" type="datetimeFigureOut">
              <a:rPr lang="en-US" smtClean="0"/>
              <a:t>2/19/2020</a:t>
            </a:fld>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DEB3642-8370-477F-B604-414BE54C26BF}" type="slidenum">
              <a:rPr lang="en-US" smtClean="0"/>
              <a:t>‹#›</a:t>
            </a:fld>
            <a:endParaRPr lang="en-US"/>
          </a:p>
        </p:txBody>
      </p:sp>
    </p:spTree>
    <p:extLst>
      <p:ext uri="{BB962C8B-B14F-4D97-AF65-F5344CB8AC3E}">
        <p14:creationId xmlns:p14="http://schemas.microsoft.com/office/powerpoint/2010/main" val="2512818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papers.ssrn.com/sol3/papers.cfm?abstract_id=266454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papers.ssrn.com/sol3/papers.cfm?abstract_id=3354401"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papers.ssrn.com/sol3/papers.cfm?abstract_id=338338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6667"/>
        </a:solidFill>
        <a:effectLst/>
      </p:bgPr>
    </p:bg>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1722121" y="838200"/>
            <a:ext cx="7421878" cy="1862469"/>
          </a:xfrm>
          <a:prstGeom prst="rect">
            <a:avLst/>
          </a:prstGeom>
        </p:spPr>
        <p:txBody>
          <a:bodyPr lIns="91425" tIns="91425" rIns="91425" bIns="91425" anchor="t" anchorCtr="0">
            <a:noAutofit/>
          </a:bodyPr>
          <a:lstStyle/>
          <a:p>
            <a:pPr lvl="0" algn="ctr"/>
            <a:r>
              <a:rPr lang="en-US" sz="4000" dirty="0">
                <a:solidFill>
                  <a:srgbClr val="FFDA03"/>
                </a:solidFill>
              </a:rPr>
              <a:t>Securing the future </a:t>
            </a:r>
            <a:r>
              <a:rPr lang="en-US" sz="4000" dirty="0" smtClean="0">
                <a:solidFill>
                  <a:srgbClr val="FFDA03"/>
                </a:solidFill>
              </a:rPr>
              <a:t/>
            </a:r>
            <a:br>
              <a:rPr lang="en-US" sz="4000" dirty="0" smtClean="0">
                <a:solidFill>
                  <a:srgbClr val="FFDA03"/>
                </a:solidFill>
              </a:rPr>
            </a:br>
            <a:r>
              <a:rPr lang="en-US" sz="4000" dirty="0" smtClean="0">
                <a:solidFill>
                  <a:srgbClr val="FFDA03"/>
                </a:solidFill>
              </a:rPr>
              <a:t>of </a:t>
            </a:r>
            <a:r>
              <a:rPr lang="en-US" sz="4000" dirty="0">
                <a:solidFill>
                  <a:srgbClr val="FFDA03"/>
                </a:solidFill>
              </a:rPr>
              <a:t>European business </a:t>
            </a:r>
            <a:br>
              <a:rPr lang="en-US" sz="4000" dirty="0">
                <a:solidFill>
                  <a:srgbClr val="FFDA03"/>
                </a:solidFill>
              </a:rPr>
            </a:br>
            <a:r>
              <a:rPr lang="en-US" sz="4000" dirty="0">
                <a:solidFill>
                  <a:srgbClr val="FFDA03"/>
                </a:solidFill>
              </a:rPr>
              <a:t/>
            </a:r>
            <a:br>
              <a:rPr lang="en-US" sz="4000" dirty="0">
                <a:solidFill>
                  <a:srgbClr val="FFDA03"/>
                </a:solidFill>
              </a:rPr>
            </a:br>
            <a:endParaRPr lang="en" sz="3200" dirty="0">
              <a:solidFill>
                <a:srgbClr val="FFDA03"/>
              </a:solidFill>
            </a:endParaRPr>
          </a:p>
        </p:txBody>
      </p:sp>
      <p:pic>
        <p:nvPicPr>
          <p:cNvPr id="74" name="Shape 74" descr="designelement_small.png"/>
          <p:cNvPicPr preferRelativeResize="0"/>
          <p:nvPr/>
        </p:nvPicPr>
        <p:blipFill>
          <a:blip r:embed="rId3">
            <a:alphaModFix/>
          </a:blip>
          <a:stretch>
            <a:fillRect/>
          </a:stretch>
        </p:blipFill>
        <p:spPr>
          <a:xfrm>
            <a:off x="116365" y="687350"/>
            <a:ext cx="1749000" cy="1644883"/>
          </a:xfrm>
          <a:prstGeom prst="rect">
            <a:avLst/>
          </a:prstGeom>
          <a:noFill/>
          <a:ln>
            <a:noFill/>
          </a:ln>
        </p:spPr>
      </p:pic>
      <p:sp>
        <p:nvSpPr>
          <p:cNvPr id="75" name="Shape 75"/>
          <p:cNvSpPr txBox="1"/>
          <p:nvPr/>
        </p:nvSpPr>
        <p:spPr>
          <a:xfrm>
            <a:off x="2428100" y="2433170"/>
            <a:ext cx="6715900" cy="1698130"/>
          </a:xfrm>
          <a:prstGeom prst="rect">
            <a:avLst/>
          </a:prstGeom>
          <a:noFill/>
          <a:ln>
            <a:noFill/>
          </a:ln>
        </p:spPr>
        <p:txBody>
          <a:bodyPr lIns="91425" tIns="91425" rIns="91425" bIns="91425" anchor="t" anchorCtr="0">
            <a:noAutofit/>
          </a:bodyPr>
          <a:lstStyle/>
          <a:p>
            <a:pPr lvl="0" algn="ctr">
              <a:buClr>
                <a:schemeClr val="dk2"/>
              </a:buClr>
              <a:buSzPct val="61111"/>
            </a:pPr>
            <a:r>
              <a:rPr lang="en" sz="1800" dirty="0" smtClean="0">
                <a:solidFill>
                  <a:schemeClr val="lt1"/>
                </a:solidFill>
                <a:latin typeface="Lato"/>
                <a:ea typeface="Lato"/>
                <a:cs typeface="Lato"/>
                <a:sym typeface="Lato"/>
              </a:rPr>
              <a:t>B</a:t>
            </a:r>
            <a:r>
              <a:rPr lang="nb-NO" sz="1800" dirty="0">
                <a:solidFill>
                  <a:schemeClr val="lt1"/>
                </a:solidFill>
                <a:latin typeface="Lato"/>
                <a:ea typeface="Lato"/>
                <a:cs typeface="Lato"/>
                <a:sym typeface="Lato"/>
              </a:rPr>
              <a:t>e</a:t>
            </a:r>
            <a:r>
              <a:rPr lang="en" sz="1800" dirty="0">
                <a:solidFill>
                  <a:schemeClr val="lt1"/>
                </a:solidFill>
                <a:latin typeface="Lato"/>
                <a:ea typeface="Lato"/>
                <a:cs typeface="Lato"/>
                <a:sym typeface="Lato"/>
              </a:rPr>
              <a:t>ate Sjåfjell, University of Oslo</a:t>
            </a:r>
          </a:p>
          <a:p>
            <a:pPr lvl="0" algn="ctr">
              <a:buClr>
                <a:schemeClr val="dk2"/>
              </a:buClr>
              <a:buSzPct val="61111"/>
            </a:pPr>
            <a:r>
              <a:rPr lang="en" sz="1800" dirty="0">
                <a:solidFill>
                  <a:schemeClr val="lt1"/>
                </a:solidFill>
                <a:latin typeface="Lato"/>
                <a:ea typeface="Lato"/>
                <a:cs typeface="Lato"/>
                <a:sym typeface="Lato"/>
              </a:rPr>
              <a:t> </a:t>
            </a:r>
            <a:endParaRPr lang="en" sz="1800" dirty="0" smtClean="0">
              <a:solidFill>
                <a:schemeClr val="lt1"/>
              </a:solidFill>
              <a:latin typeface="Lato"/>
              <a:ea typeface="Lato"/>
              <a:cs typeface="Lato"/>
              <a:sym typeface="Lato"/>
            </a:endParaRPr>
          </a:p>
          <a:p>
            <a:pPr lvl="0" algn="ctr">
              <a:buClr>
                <a:schemeClr val="dk2"/>
              </a:buClr>
              <a:buSzPct val="61111"/>
            </a:pPr>
            <a:r>
              <a:rPr lang="en" sz="1800" dirty="0" smtClean="0">
                <a:solidFill>
                  <a:schemeClr val="lt1"/>
                </a:solidFill>
                <a:latin typeface="Lato"/>
                <a:ea typeface="Lato"/>
                <a:cs typeface="Lato"/>
                <a:sym typeface="Lato"/>
              </a:rPr>
              <a:t>#SustainabilityIsPossible </a:t>
            </a:r>
            <a:br>
              <a:rPr lang="en" sz="1800" dirty="0" smtClean="0">
                <a:solidFill>
                  <a:schemeClr val="lt1"/>
                </a:solidFill>
                <a:latin typeface="Lato"/>
                <a:ea typeface="Lato"/>
                <a:cs typeface="Lato"/>
                <a:sym typeface="Lato"/>
              </a:rPr>
            </a:br>
            <a:endParaRPr lang="en" sz="1800" dirty="0" smtClean="0">
              <a:solidFill>
                <a:schemeClr val="lt1"/>
              </a:solidFill>
              <a:latin typeface="Lato"/>
              <a:ea typeface="Lato"/>
              <a:cs typeface="Lato"/>
              <a:sym typeface="Lato"/>
            </a:endParaRPr>
          </a:p>
          <a:p>
            <a:pPr lvl="0" algn="ctr">
              <a:buClr>
                <a:schemeClr val="dk2"/>
              </a:buClr>
              <a:buSzPct val="61111"/>
            </a:pPr>
            <a:r>
              <a:rPr lang="en-GB" altLang="nb-NO" sz="1800" dirty="0" smtClean="0">
                <a:solidFill>
                  <a:srgbClr val="FFFFFF"/>
                </a:solidFill>
              </a:rPr>
              <a:t>@</a:t>
            </a:r>
            <a:r>
              <a:rPr lang="en-GB" altLang="nb-NO" sz="1800" dirty="0" err="1" smtClean="0">
                <a:solidFill>
                  <a:srgbClr val="FFFFFF"/>
                </a:solidFill>
              </a:rPr>
              <a:t>UniOsloSMART</a:t>
            </a:r>
            <a:r>
              <a:rPr lang="en-GB" altLang="nb-NO" sz="1800" dirty="0" smtClean="0">
                <a:solidFill>
                  <a:srgbClr val="FFFFFF"/>
                </a:solidFill>
              </a:rPr>
              <a:t> </a:t>
            </a:r>
            <a:r>
              <a:rPr lang="en-GB" altLang="nb-NO" sz="1800" dirty="0">
                <a:solidFill>
                  <a:srgbClr val="FFFFFF"/>
                </a:solidFill>
              </a:rPr>
              <a:t>#</a:t>
            </a:r>
            <a:r>
              <a:rPr lang="en-GB" altLang="nb-NO" sz="1800" dirty="0" err="1">
                <a:solidFill>
                  <a:srgbClr val="FFFFFF"/>
                </a:solidFill>
              </a:rPr>
              <a:t>SMARTproject</a:t>
            </a:r>
            <a:endParaRPr lang="en-GB" altLang="nb-NO" sz="1800" dirty="0">
              <a:solidFill>
                <a:srgbClr val="FFFFFF"/>
              </a:solidFill>
            </a:endParaRPr>
          </a:p>
          <a:p>
            <a:pPr lvl="0" algn="ctr">
              <a:buClr>
                <a:schemeClr val="dk2"/>
              </a:buClr>
              <a:buSzPct val="61111"/>
            </a:pPr>
            <a:endParaRPr lang="en" sz="1800" dirty="0">
              <a:solidFill>
                <a:schemeClr val="lt1"/>
              </a:solidFill>
              <a:latin typeface="Lato"/>
              <a:ea typeface="Lato"/>
              <a:cs typeface="Lato"/>
              <a:sym typeface="Lato"/>
            </a:endParaRPr>
          </a:p>
        </p:txBody>
      </p:sp>
      <p:sp>
        <p:nvSpPr>
          <p:cNvPr id="76" name="Shape 76"/>
          <p:cNvSpPr txBox="1"/>
          <p:nvPr/>
        </p:nvSpPr>
        <p:spPr>
          <a:xfrm>
            <a:off x="2428100" y="4131300"/>
            <a:ext cx="6275100" cy="341640"/>
          </a:xfrm>
          <a:prstGeom prst="rect">
            <a:avLst/>
          </a:prstGeom>
          <a:noFill/>
          <a:ln>
            <a:noFill/>
          </a:ln>
        </p:spPr>
        <p:txBody>
          <a:bodyPr lIns="91425" tIns="91425" rIns="91425" bIns="91425" anchor="t" anchorCtr="0">
            <a:noAutofit/>
          </a:bodyPr>
          <a:lstStyle/>
          <a:p>
            <a:pPr lvl="0" algn="ctr">
              <a:spcBef>
                <a:spcPts val="0"/>
              </a:spcBef>
              <a:buNone/>
            </a:pPr>
            <a:r>
              <a:rPr lang="en" sz="1800" dirty="0">
                <a:solidFill>
                  <a:srgbClr val="FFFFFF"/>
                </a:solidFill>
                <a:latin typeface="Lato"/>
                <a:ea typeface="Lato"/>
                <a:cs typeface="Lato"/>
                <a:sym typeface="Lato"/>
              </a:rPr>
              <a:t>Sustainable Market Actors for Responsible Trade (SMART) </a:t>
            </a:r>
          </a:p>
        </p:txBody>
      </p:sp>
      <p:pic>
        <p:nvPicPr>
          <p:cNvPr id="6" name="Picture 9" descr="twitter-bird-light-b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3835784" y="2869785"/>
            <a:ext cx="792088" cy="745987"/>
          </a:xfrm>
          <a:prstGeom prst="rect">
            <a:avLst/>
          </a:prstGeom>
          <a:noFill/>
          <a:extLs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ECB231-CDB0-49E4-9059-0E33BA8F1A1A}"/>
              </a:ext>
            </a:extLst>
          </p:cNvPr>
          <p:cNvPicPr>
            <a:picLocks noChangeAspect="1"/>
          </p:cNvPicPr>
          <p:nvPr/>
        </p:nvPicPr>
        <p:blipFill>
          <a:blip r:embed="rId3"/>
          <a:stretch>
            <a:fillRect/>
          </a:stretch>
        </p:blipFill>
        <p:spPr>
          <a:xfrm>
            <a:off x="3323215" y="0"/>
            <a:ext cx="6964794" cy="5143500"/>
          </a:xfrm>
          <a:prstGeom prst="rect">
            <a:avLst/>
          </a:prstGeom>
        </p:spPr>
      </p:pic>
      <p:sp>
        <p:nvSpPr>
          <p:cNvPr id="2" name="Title 1"/>
          <p:cNvSpPr>
            <a:spLocks noGrp="1"/>
          </p:cNvSpPr>
          <p:nvPr>
            <p:ph type="title"/>
          </p:nvPr>
        </p:nvSpPr>
        <p:spPr/>
        <p:txBody>
          <a:bodyPr/>
          <a:lstStyle/>
          <a:p>
            <a:r>
              <a:rPr lang="nb-NO" sz="2400" dirty="0" err="1"/>
              <a:t>Shareholder</a:t>
            </a:r>
            <a:r>
              <a:rPr lang="nb-NO" sz="2400" dirty="0"/>
              <a:t> </a:t>
            </a:r>
            <a:r>
              <a:rPr lang="nb-NO" sz="2400" dirty="0" err="1"/>
              <a:t>Primacy</a:t>
            </a:r>
            <a:r>
              <a:rPr lang="nb-NO" sz="2400" dirty="0"/>
              <a:t>: </a:t>
            </a:r>
            <a:br>
              <a:rPr lang="nb-NO" sz="2400" dirty="0"/>
            </a:br>
            <a:r>
              <a:rPr lang="nb-NO" sz="2400" dirty="0"/>
              <a:t>The Main Barrier to </a:t>
            </a:r>
            <a:r>
              <a:rPr lang="nb-NO" sz="2400" dirty="0" err="1"/>
              <a:t>Sustainable</a:t>
            </a:r>
            <a:r>
              <a:rPr lang="nb-NO" sz="2400" dirty="0"/>
              <a:t> Companies</a:t>
            </a:r>
          </a:p>
        </p:txBody>
      </p:sp>
      <p:sp>
        <p:nvSpPr>
          <p:cNvPr id="3" name="Subtitle 2"/>
          <p:cNvSpPr>
            <a:spLocks noGrp="1"/>
          </p:cNvSpPr>
          <p:nvPr>
            <p:ph type="subTitle" idx="1"/>
          </p:nvPr>
        </p:nvSpPr>
        <p:spPr/>
        <p:txBody>
          <a:bodyPr/>
          <a:lstStyle/>
          <a:p>
            <a:r>
              <a:rPr lang="nb-NO" sz="1800" dirty="0"/>
              <a:t>Sjåfjell, Johnston, </a:t>
            </a:r>
          </a:p>
          <a:p>
            <a:r>
              <a:rPr lang="nb-NO" sz="1800" dirty="0"/>
              <a:t>Anker-Sørensen &amp; </a:t>
            </a:r>
            <a:r>
              <a:rPr lang="nb-NO" sz="1800" dirty="0" err="1"/>
              <a:t>Millon</a:t>
            </a:r>
            <a:endParaRPr lang="nb-NO" sz="1800" dirty="0"/>
          </a:p>
          <a:p>
            <a:r>
              <a:rPr lang="nb-NO" sz="1800" dirty="0"/>
              <a:t>Chapter </a:t>
            </a:r>
            <a:r>
              <a:rPr lang="nb-NO" sz="1800" dirty="0" err="1"/>
              <a:t>downloadable</a:t>
            </a:r>
            <a:r>
              <a:rPr lang="nb-NO" sz="1800" dirty="0"/>
              <a:t> at SSRN:</a:t>
            </a:r>
          </a:p>
          <a:p>
            <a:r>
              <a:rPr lang="nb-NO" sz="1800" dirty="0">
                <a:hlinkClick r:id="rId4"/>
              </a:rPr>
              <a:t>ssrn.com/</a:t>
            </a:r>
            <a:r>
              <a:rPr lang="nb-NO" sz="1800" dirty="0" err="1">
                <a:hlinkClick r:id="rId4"/>
              </a:rPr>
              <a:t>abstract</a:t>
            </a:r>
            <a:r>
              <a:rPr lang="nb-NO" sz="1800" dirty="0">
                <a:hlinkClick r:id="rId4"/>
              </a:rPr>
              <a:t>=2664544</a:t>
            </a:r>
            <a:endParaRPr lang="nb-NO" sz="1800" dirty="0"/>
          </a:p>
          <a:p>
            <a:endParaRPr lang="nb-NO" sz="1800" dirty="0"/>
          </a:p>
        </p:txBody>
      </p:sp>
      <p:sp>
        <p:nvSpPr>
          <p:cNvPr id="4" name="Text Placeholder 3"/>
          <p:cNvSpPr>
            <a:spLocks noGrp="1"/>
          </p:cNvSpPr>
          <p:nvPr>
            <p:ph type="body" idx="2"/>
          </p:nvPr>
        </p:nvSpPr>
        <p:spPr>
          <a:xfrm>
            <a:off x="10644264" y="3208093"/>
            <a:ext cx="3837000" cy="3695100"/>
          </a:xfrm>
        </p:spPr>
        <p:txBody>
          <a:bodyPr/>
          <a:lstStyle/>
          <a:p>
            <a:endParaRPr lang="nb-NO" dirty="0"/>
          </a:p>
        </p:txBody>
      </p:sp>
    </p:spTree>
    <p:extLst>
      <p:ext uri="{BB962C8B-B14F-4D97-AF65-F5344CB8AC3E}">
        <p14:creationId xmlns:p14="http://schemas.microsoft.com/office/powerpoint/2010/main" val="4162163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5681" y="869870"/>
            <a:ext cx="3400425" cy="3403759"/>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5807" y="1881662"/>
            <a:ext cx="1380173" cy="1380173"/>
          </a:xfrm>
          <a:prstGeom prst="rect">
            <a:avLst/>
          </a:prstGeom>
        </p:spPr>
      </p:pic>
      <p:pic>
        <p:nvPicPr>
          <p:cNvPr id="7" name="Bild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6753" y="1283047"/>
            <a:ext cx="960120" cy="960120"/>
          </a:xfrm>
          <a:prstGeom prst="rect">
            <a:avLst/>
          </a:prstGeom>
        </p:spPr>
      </p:pic>
      <p:pic>
        <p:nvPicPr>
          <p:cNvPr id="14" name="Bild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56171">
            <a:off x="7391653" y="1288622"/>
            <a:ext cx="960120" cy="960120"/>
          </a:xfrm>
          <a:prstGeom prst="rect">
            <a:avLst/>
          </a:prstGeom>
        </p:spPr>
      </p:pic>
      <p:pic>
        <p:nvPicPr>
          <p:cNvPr id="15" name="Bild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300000">
            <a:off x="5766753" y="2885905"/>
            <a:ext cx="960120" cy="960120"/>
          </a:xfrm>
          <a:prstGeom prst="rect">
            <a:avLst/>
          </a:prstGeom>
        </p:spPr>
      </p:pic>
      <p:pic>
        <p:nvPicPr>
          <p:cNvPr id="16" name="Bild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572280">
            <a:off x="7397228" y="2885905"/>
            <a:ext cx="960120" cy="960120"/>
          </a:xfrm>
          <a:prstGeom prst="rect">
            <a:avLst/>
          </a:prstGeom>
        </p:spPr>
      </p:pic>
      <p:pic>
        <p:nvPicPr>
          <p:cNvPr id="8" name="Bild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9086" y="1531619"/>
            <a:ext cx="2253615" cy="2080260"/>
          </a:xfrm>
          <a:prstGeom prst="rect">
            <a:avLst/>
          </a:prstGeom>
        </p:spPr>
      </p:pic>
      <p:sp>
        <p:nvSpPr>
          <p:cNvPr id="2" name="TextBox 1"/>
          <p:cNvSpPr txBox="1"/>
          <p:nvPr/>
        </p:nvSpPr>
        <p:spPr>
          <a:xfrm>
            <a:off x="561977" y="1417588"/>
            <a:ext cx="4199983" cy="2031325"/>
          </a:xfrm>
          <a:prstGeom prst="rect">
            <a:avLst/>
          </a:prstGeom>
          <a:solidFill>
            <a:schemeClr val="bg1"/>
          </a:solidFill>
        </p:spPr>
        <p:txBody>
          <a:bodyPr wrap="square" rtlCol="0">
            <a:spAutoFit/>
          </a:bodyPr>
          <a:lstStyle/>
          <a:p>
            <a:pPr algn="ctr"/>
            <a:r>
              <a:rPr lang="nb-NO" sz="2400" b="1" dirty="0" err="1">
                <a:solidFill>
                  <a:srgbClr val="F46524"/>
                </a:solidFill>
                <a:latin typeface="Raleway"/>
                <a:sym typeface="Raleway"/>
              </a:rPr>
              <a:t>Obstacles</a:t>
            </a:r>
            <a:r>
              <a:rPr lang="nb-NO" sz="2400" b="1" dirty="0">
                <a:solidFill>
                  <a:srgbClr val="F46524"/>
                </a:solidFill>
                <a:latin typeface="Raleway"/>
                <a:sym typeface="Raleway"/>
              </a:rPr>
              <a:t> to Global </a:t>
            </a:r>
            <a:r>
              <a:rPr lang="nb-NO" sz="2400" b="1" dirty="0" err="1">
                <a:solidFill>
                  <a:srgbClr val="F46524"/>
                </a:solidFill>
                <a:latin typeface="Raleway"/>
                <a:sym typeface="Raleway"/>
              </a:rPr>
              <a:t>Sustainable</a:t>
            </a:r>
            <a:r>
              <a:rPr lang="nb-NO" sz="2400" b="1" dirty="0">
                <a:solidFill>
                  <a:srgbClr val="F46524"/>
                </a:solidFill>
                <a:latin typeface="Raleway"/>
                <a:sym typeface="Raleway"/>
              </a:rPr>
              <a:t> Business</a:t>
            </a:r>
          </a:p>
          <a:p>
            <a:pPr algn="ctr"/>
            <a:endParaRPr lang="nb-NO" sz="2400" b="1" dirty="0">
              <a:solidFill>
                <a:srgbClr val="F46524"/>
              </a:solidFill>
              <a:latin typeface="Raleway"/>
              <a:sym typeface="Raleway"/>
            </a:endParaRPr>
          </a:p>
          <a:p>
            <a:pPr lvl="0" algn="ctr">
              <a:buClr>
                <a:srgbClr val="000000"/>
              </a:buClr>
              <a:buSzPct val="100000"/>
            </a:pPr>
            <a:r>
              <a:rPr lang="nb-NO" sz="1800" dirty="0">
                <a:latin typeface="Lato"/>
                <a:sym typeface="Lato"/>
              </a:rPr>
              <a:t>Sjåfjell, Mähönen, Johnston &amp; Cullen</a:t>
            </a:r>
          </a:p>
          <a:p>
            <a:pPr lvl="0" algn="ctr">
              <a:buClr>
                <a:srgbClr val="000000"/>
              </a:buClr>
              <a:buSzPct val="100000"/>
            </a:pPr>
            <a:r>
              <a:rPr lang="nb-NO" sz="1800" dirty="0">
                <a:latin typeface="Lato"/>
                <a:sym typeface="Lato"/>
              </a:rPr>
              <a:t>Report </a:t>
            </a:r>
            <a:r>
              <a:rPr lang="nb-NO" sz="1800" dirty="0" err="1">
                <a:latin typeface="Lato"/>
                <a:sym typeface="Lato"/>
              </a:rPr>
              <a:t>downloadable</a:t>
            </a:r>
            <a:r>
              <a:rPr lang="nb-NO" sz="1800" dirty="0">
                <a:latin typeface="Lato"/>
                <a:sym typeface="Lato"/>
              </a:rPr>
              <a:t> at SSRN:</a:t>
            </a:r>
          </a:p>
          <a:p>
            <a:pPr lvl="0" algn="ctr">
              <a:buClr>
                <a:srgbClr val="000000"/>
              </a:buClr>
              <a:buSzPct val="100000"/>
            </a:pPr>
            <a:r>
              <a:rPr lang="nb-NO" sz="1800" dirty="0">
                <a:latin typeface="Lato"/>
                <a:sym typeface="Lato"/>
                <a:hlinkClick r:id="rId7"/>
              </a:rPr>
              <a:t>ssrn.com/</a:t>
            </a:r>
            <a:r>
              <a:rPr lang="nb-NO" sz="1800" dirty="0" err="1">
                <a:latin typeface="Lato"/>
                <a:sym typeface="Lato"/>
                <a:hlinkClick r:id="rId7"/>
              </a:rPr>
              <a:t>abstract</a:t>
            </a:r>
            <a:r>
              <a:rPr lang="nb-NO" sz="1800" dirty="0">
                <a:latin typeface="Lato"/>
                <a:sym typeface="Lato"/>
                <a:hlinkClick r:id="rId7"/>
              </a:rPr>
              <a:t>=3354401</a:t>
            </a:r>
            <a:endParaRPr lang="nb-NO" dirty="0"/>
          </a:p>
        </p:txBody>
      </p:sp>
    </p:spTree>
    <p:extLst>
      <p:ext uri="{BB962C8B-B14F-4D97-AF65-F5344CB8AC3E}">
        <p14:creationId xmlns:p14="http://schemas.microsoft.com/office/powerpoint/2010/main" val="31657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16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1000" fill="hold"/>
                                        <p:tgtEl>
                                          <p:spTgt spid="7"/>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11000" fill="hold"/>
                                        <p:tgtEl>
                                          <p:spTgt spid="14"/>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11000" fill="hold"/>
                                        <p:tgtEl>
                                          <p:spTgt spid="15"/>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110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lotion&#10;&#10;Description automatically generated">
            <a:extLst>
              <a:ext uri="{FF2B5EF4-FFF2-40B4-BE49-F238E27FC236}">
                <a16:creationId xmlns:a16="http://schemas.microsoft.com/office/drawing/2014/main" id="{6042693B-58EC-456D-A74D-B9870EF4DCF3}"/>
              </a:ext>
            </a:extLst>
          </p:cNvPr>
          <p:cNvPicPr>
            <a:picLocks noChangeAspect="1"/>
          </p:cNvPicPr>
          <p:nvPr/>
        </p:nvPicPr>
        <p:blipFill>
          <a:blip r:embed="rId3"/>
          <a:stretch>
            <a:fillRect/>
          </a:stretch>
        </p:blipFill>
        <p:spPr>
          <a:xfrm>
            <a:off x="3818506" y="0"/>
            <a:ext cx="6964794" cy="5143500"/>
          </a:xfrm>
          <a:prstGeom prst="rect">
            <a:avLst/>
          </a:prstGeom>
        </p:spPr>
      </p:pic>
      <p:sp>
        <p:nvSpPr>
          <p:cNvPr id="2" name="Title 1"/>
          <p:cNvSpPr>
            <a:spLocks noGrp="1"/>
          </p:cNvSpPr>
          <p:nvPr>
            <p:ph type="title"/>
          </p:nvPr>
        </p:nvSpPr>
        <p:spPr>
          <a:xfrm>
            <a:off x="528641" y="1306859"/>
            <a:ext cx="4310700" cy="1318200"/>
          </a:xfrm>
        </p:spPr>
        <p:txBody>
          <a:bodyPr/>
          <a:lstStyle/>
          <a:p>
            <a:r>
              <a:rPr lang="nb-NO" sz="2400" dirty="0"/>
              <a:t>Cambridge </a:t>
            </a:r>
            <a:r>
              <a:rPr lang="nb-NO" sz="2400" dirty="0" err="1"/>
              <a:t>Handbook</a:t>
            </a:r>
            <a:r>
              <a:rPr lang="nb-NO" sz="2400" dirty="0"/>
              <a:t> </a:t>
            </a:r>
            <a:r>
              <a:rPr lang="nb-NO" sz="2400" dirty="0" err="1"/>
              <a:t>of</a:t>
            </a:r>
            <a:r>
              <a:rPr lang="nb-NO" sz="2400" dirty="0"/>
              <a:t> </a:t>
            </a:r>
            <a:r>
              <a:rPr lang="nb-NO" sz="2400" dirty="0" err="1"/>
              <a:t>Corporate</a:t>
            </a:r>
            <a:r>
              <a:rPr lang="nb-NO" sz="2400" dirty="0"/>
              <a:t> Law, </a:t>
            </a:r>
            <a:r>
              <a:rPr lang="nb-NO" sz="2400" dirty="0" err="1"/>
              <a:t>Corporate</a:t>
            </a:r>
            <a:r>
              <a:rPr lang="nb-NO" sz="2400" dirty="0"/>
              <a:t> </a:t>
            </a:r>
            <a:r>
              <a:rPr lang="nb-NO" sz="2400" dirty="0" err="1"/>
              <a:t>Governance</a:t>
            </a:r>
            <a:r>
              <a:rPr lang="nb-NO" sz="2400" dirty="0"/>
              <a:t> &amp; </a:t>
            </a:r>
            <a:r>
              <a:rPr lang="nb-NO" sz="2400" dirty="0" err="1"/>
              <a:t>Sustainability</a:t>
            </a:r>
            <a:endParaRPr lang="nb-NO" sz="2400" dirty="0"/>
          </a:p>
        </p:txBody>
      </p:sp>
      <p:sp>
        <p:nvSpPr>
          <p:cNvPr id="3" name="Subtitle 2"/>
          <p:cNvSpPr>
            <a:spLocks noGrp="1"/>
          </p:cNvSpPr>
          <p:nvPr>
            <p:ph type="subTitle" idx="1"/>
          </p:nvPr>
        </p:nvSpPr>
        <p:spPr>
          <a:xfrm>
            <a:off x="794141" y="2795583"/>
            <a:ext cx="4045200" cy="1514475"/>
          </a:xfrm>
        </p:spPr>
        <p:txBody>
          <a:bodyPr/>
          <a:lstStyle/>
          <a:p>
            <a:r>
              <a:rPr lang="nb-NO" sz="1800" dirty="0"/>
              <a:t>Sjåfjell &amp; Bruner (eds).</a:t>
            </a:r>
          </a:p>
          <a:p>
            <a:r>
              <a:rPr lang="nb-NO" sz="1800" dirty="0"/>
              <a:t>Our </a:t>
            </a:r>
            <a:r>
              <a:rPr lang="nb-NO" sz="1800" dirty="0" err="1"/>
              <a:t>introductory</a:t>
            </a:r>
            <a:r>
              <a:rPr lang="nb-NO" sz="1800" dirty="0"/>
              <a:t> </a:t>
            </a:r>
            <a:r>
              <a:rPr lang="nb-NO" sz="1800" dirty="0" err="1"/>
              <a:t>chapter</a:t>
            </a:r>
            <a:r>
              <a:rPr lang="nb-NO" sz="1800" dirty="0"/>
              <a:t> is </a:t>
            </a:r>
            <a:r>
              <a:rPr lang="nb-NO" sz="1800" dirty="0" err="1"/>
              <a:t>downloadable</a:t>
            </a:r>
            <a:r>
              <a:rPr lang="nb-NO" sz="1800" dirty="0"/>
              <a:t> from SSRN:</a:t>
            </a:r>
          </a:p>
          <a:p>
            <a:r>
              <a:rPr lang="nb-NO" sz="1800" dirty="0">
                <a:hlinkClick r:id="rId4"/>
              </a:rPr>
              <a:t>ssrn.com/</a:t>
            </a:r>
            <a:r>
              <a:rPr lang="nb-NO" sz="1800" dirty="0" err="1">
                <a:hlinkClick r:id="rId4"/>
              </a:rPr>
              <a:t>abstract</a:t>
            </a:r>
            <a:r>
              <a:rPr lang="nb-NO" sz="1800" dirty="0">
                <a:hlinkClick r:id="rId4"/>
              </a:rPr>
              <a:t>=3383384</a:t>
            </a:r>
            <a:endParaRPr lang="nb-NO" sz="1800" dirty="0"/>
          </a:p>
        </p:txBody>
      </p:sp>
      <p:sp>
        <p:nvSpPr>
          <p:cNvPr id="4" name="Text Placeholder 3"/>
          <p:cNvSpPr>
            <a:spLocks noGrp="1"/>
          </p:cNvSpPr>
          <p:nvPr>
            <p:ph type="body" idx="2"/>
          </p:nvPr>
        </p:nvSpPr>
        <p:spPr>
          <a:xfrm>
            <a:off x="10644264" y="3208093"/>
            <a:ext cx="3837000" cy="3695100"/>
          </a:xfrm>
        </p:spPr>
        <p:txBody>
          <a:bodyPr/>
          <a:lstStyle/>
          <a:p>
            <a:endParaRPr lang="nb-NO" dirty="0"/>
          </a:p>
        </p:txBody>
      </p:sp>
    </p:spTree>
    <p:extLst>
      <p:ext uri="{BB962C8B-B14F-4D97-AF65-F5344CB8AC3E}">
        <p14:creationId xmlns:p14="http://schemas.microsoft.com/office/powerpoint/2010/main" val="2051756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72" y="1858449"/>
            <a:ext cx="6321600" cy="635400"/>
          </a:xfrm>
        </p:spPr>
        <p:txBody>
          <a:bodyPr/>
          <a:lstStyle/>
          <a:p>
            <a:r>
              <a:rPr lang="nb-NO" dirty="0"/>
              <a:t>Financial risks </a:t>
            </a:r>
            <a:br>
              <a:rPr lang="nb-NO" dirty="0"/>
            </a:br>
            <a:r>
              <a:rPr lang="nb-NO" dirty="0" err="1"/>
              <a:t>of</a:t>
            </a:r>
            <a:r>
              <a:rPr lang="nb-NO" dirty="0"/>
              <a:t> </a:t>
            </a:r>
            <a:r>
              <a:rPr lang="nb-NO" dirty="0" err="1">
                <a:solidFill>
                  <a:schemeClr val="tx1"/>
                </a:solidFill>
              </a:rPr>
              <a:t>unsustainability</a:t>
            </a:r>
            <a:endParaRPr lang="en-US" dirty="0">
              <a:solidFill>
                <a:schemeClr val="tx1"/>
              </a:solidFill>
            </a:endParaRPr>
          </a:p>
        </p:txBody>
      </p:sp>
      <p:pic>
        <p:nvPicPr>
          <p:cNvPr id="9" name="Content Placeholder 8" descr="A close up of a tree&#10;&#10;Description automatically generated">
            <a:extLst>
              <a:ext uri="{FF2B5EF4-FFF2-40B4-BE49-F238E27FC236}">
                <a16:creationId xmlns:a16="http://schemas.microsoft.com/office/drawing/2014/main" id="{BF338FC8-5752-458E-86DD-73C44B4E67ED}"/>
              </a:ext>
            </a:extLst>
          </p:cNvPr>
          <p:cNvPicPr>
            <a:picLocks noGrp="1" noChangeAspect="1"/>
          </p:cNvPicPr>
          <p:nvPr>
            <p:ph idx="1"/>
          </p:nvPr>
        </p:nvPicPr>
        <p:blipFill>
          <a:blip r:embed="rId3"/>
          <a:stretch>
            <a:fillRect/>
          </a:stretch>
        </p:blipFill>
        <p:spPr>
          <a:xfrm>
            <a:off x="4798483" y="-765289"/>
            <a:ext cx="4345517" cy="6518276"/>
          </a:xfrm>
        </p:spPr>
      </p:pic>
    </p:spTree>
    <p:extLst>
      <p:ext uri="{BB962C8B-B14F-4D97-AF65-F5344CB8AC3E}">
        <p14:creationId xmlns:p14="http://schemas.microsoft.com/office/powerpoint/2010/main" val="143180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6C49A-526C-41C6-B1A5-A87084951057}"/>
              </a:ext>
            </a:extLst>
          </p:cNvPr>
          <p:cNvSpPr>
            <a:spLocks noGrp="1"/>
          </p:cNvSpPr>
          <p:nvPr>
            <p:ph type="title"/>
          </p:nvPr>
        </p:nvSpPr>
        <p:spPr>
          <a:xfrm>
            <a:off x="680484" y="575950"/>
            <a:ext cx="8463516" cy="635400"/>
          </a:xfrm>
        </p:spPr>
        <p:txBody>
          <a:bodyPr>
            <a:noAutofit/>
          </a:bodyPr>
          <a:lstStyle/>
          <a:p>
            <a:r>
              <a:rPr lang="nb-NO" sz="2400" dirty="0" smtClean="0"/>
              <a:t>Reforming </a:t>
            </a:r>
            <a:r>
              <a:rPr lang="nb-NO" sz="2400" dirty="0" err="1" smtClean="0"/>
              <a:t>c</a:t>
            </a:r>
            <a:r>
              <a:rPr lang="nb-NO" sz="2400" dirty="0" err="1" smtClean="0"/>
              <a:t>ompany</a:t>
            </a:r>
            <a:r>
              <a:rPr lang="nb-NO" sz="2400" dirty="0" smtClean="0"/>
              <a:t> </a:t>
            </a:r>
            <a:r>
              <a:rPr lang="nb-NO" sz="2400" dirty="0" err="1"/>
              <a:t>law</a:t>
            </a:r>
            <a:r>
              <a:rPr lang="nb-NO" sz="2400" dirty="0"/>
              <a:t> </a:t>
            </a:r>
            <a:r>
              <a:rPr lang="nb-NO" sz="2400" dirty="0" smtClean="0"/>
              <a:t>to </a:t>
            </a:r>
            <a:r>
              <a:rPr lang="nb-NO" sz="2400" dirty="0" err="1"/>
              <a:t>redefine</a:t>
            </a:r>
            <a:endParaRPr lang="fi-FI" sz="2000" dirty="0"/>
          </a:p>
        </p:txBody>
      </p:sp>
      <p:sp>
        <p:nvSpPr>
          <p:cNvPr id="3" name="Content Placeholder 2">
            <a:extLst>
              <a:ext uri="{FF2B5EF4-FFF2-40B4-BE49-F238E27FC236}">
                <a16:creationId xmlns:a16="http://schemas.microsoft.com/office/drawing/2014/main" id="{E4C75F58-26A0-453A-8679-CEC865E8F856}"/>
              </a:ext>
            </a:extLst>
          </p:cNvPr>
          <p:cNvSpPr>
            <a:spLocks noGrp="1"/>
          </p:cNvSpPr>
          <p:nvPr>
            <p:ph idx="1"/>
          </p:nvPr>
        </p:nvSpPr>
        <p:spPr>
          <a:xfrm>
            <a:off x="680484" y="1393756"/>
            <a:ext cx="8136289" cy="3002399"/>
          </a:xfrm>
        </p:spPr>
        <p:txBody>
          <a:bodyPr>
            <a:normAutofit/>
          </a:bodyPr>
          <a:lstStyle/>
          <a:p>
            <a:pPr marL="342900" indent="-342900">
              <a:buFont typeface="Arial" panose="020B0604020202020204" pitchFamily="34" charset="0"/>
              <a:buChar char="•"/>
            </a:pPr>
            <a:r>
              <a:rPr lang="en-AU" sz="2250" dirty="0"/>
              <a:t>The </a:t>
            </a:r>
            <a:r>
              <a:rPr lang="en-AU" sz="2250" b="1" dirty="0">
                <a:solidFill>
                  <a:schemeClr val="tx1"/>
                </a:solidFill>
              </a:rPr>
              <a:t>purpose</a:t>
            </a:r>
            <a:r>
              <a:rPr lang="en-AU" sz="2250" dirty="0"/>
              <a:t> of the company</a:t>
            </a:r>
          </a:p>
          <a:p>
            <a:pPr marL="342900" indent="-342900">
              <a:buFont typeface="Arial" panose="020B0604020202020204" pitchFamily="34" charset="0"/>
              <a:buChar char="•"/>
            </a:pPr>
            <a:r>
              <a:rPr lang="en-AU" sz="2250" dirty="0"/>
              <a:t>The </a:t>
            </a:r>
            <a:r>
              <a:rPr lang="en-AU" sz="2250" b="1" dirty="0">
                <a:solidFill>
                  <a:schemeClr val="tx1"/>
                </a:solidFill>
              </a:rPr>
              <a:t>duties</a:t>
            </a:r>
            <a:r>
              <a:rPr lang="en-AU" sz="2250" dirty="0"/>
              <a:t> of the board</a:t>
            </a:r>
          </a:p>
          <a:p>
            <a:pPr marL="342900" indent="-342900">
              <a:buFont typeface="Arial" panose="020B0604020202020204" pitchFamily="34" charset="0"/>
              <a:buChar char="•"/>
            </a:pPr>
            <a:r>
              <a:rPr lang="en-AU" sz="2250" dirty="0"/>
              <a:t>And </a:t>
            </a:r>
            <a:r>
              <a:rPr lang="en-AU" sz="2250" b="1" dirty="0">
                <a:solidFill>
                  <a:schemeClr val="tx1"/>
                </a:solidFill>
              </a:rPr>
              <a:t>what counts</a:t>
            </a:r>
          </a:p>
          <a:p>
            <a:pPr marL="342900" indent="-342900">
              <a:buFont typeface="Arial" panose="020B0604020202020204" pitchFamily="34" charset="0"/>
              <a:buChar char="•"/>
            </a:pPr>
            <a:endParaRPr lang="en-AU" sz="2250" dirty="0"/>
          </a:p>
        </p:txBody>
      </p:sp>
    </p:spTree>
    <p:extLst>
      <p:ext uri="{BB962C8B-B14F-4D97-AF65-F5344CB8AC3E}">
        <p14:creationId xmlns:p14="http://schemas.microsoft.com/office/powerpoint/2010/main" val="138614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clock, food, plate, white&#10;&#10;Description automatically generated">
            <a:extLst>
              <a:ext uri="{FF2B5EF4-FFF2-40B4-BE49-F238E27FC236}">
                <a16:creationId xmlns:a16="http://schemas.microsoft.com/office/drawing/2014/main" id="{8ACAB354-588D-4B8A-9166-F370280150CF}"/>
              </a:ext>
            </a:extLst>
          </p:cNvPr>
          <p:cNvPicPr>
            <a:picLocks noChangeAspect="1"/>
          </p:cNvPicPr>
          <p:nvPr/>
        </p:nvPicPr>
        <p:blipFill>
          <a:blip r:embed="rId3"/>
          <a:stretch>
            <a:fillRect/>
          </a:stretch>
        </p:blipFill>
        <p:spPr>
          <a:xfrm>
            <a:off x="4197654" y="253635"/>
            <a:ext cx="3160409" cy="3242370"/>
          </a:xfrm>
          <a:prstGeom prst="rect">
            <a:avLst/>
          </a:prstGeom>
        </p:spPr>
      </p:pic>
      <p:pic>
        <p:nvPicPr>
          <p:cNvPr id="7" name="Picture 6" descr="A close up of a logo&#10;&#10;Description automatically generated">
            <a:extLst>
              <a:ext uri="{FF2B5EF4-FFF2-40B4-BE49-F238E27FC236}">
                <a16:creationId xmlns:a16="http://schemas.microsoft.com/office/drawing/2014/main" id="{B49659F4-61B7-4342-B4F4-B878AE1E6896}"/>
              </a:ext>
            </a:extLst>
          </p:cNvPr>
          <p:cNvPicPr>
            <a:picLocks noChangeAspect="1"/>
          </p:cNvPicPr>
          <p:nvPr/>
        </p:nvPicPr>
        <p:blipFill>
          <a:blip r:embed="rId4"/>
          <a:stretch>
            <a:fillRect/>
          </a:stretch>
        </p:blipFill>
        <p:spPr>
          <a:xfrm>
            <a:off x="1409700" y="-174308"/>
            <a:ext cx="3986213" cy="3986213"/>
          </a:xfrm>
          <a:prstGeom prst="rect">
            <a:avLst/>
          </a:prstGeom>
        </p:spPr>
      </p:pic>
      <p:pic>
        <p:nvPicPr>
          <p:cNvPr id="5" name="Picture 4">
            <a:extLst>
              <a:ext uri="{FF2B5EF4-FFF2-40B4-BE49-F238E27FC236}">
                <a16:creationId xmlns:a16="http://schemas.microsoft.com/office/drawing/2014/main" id="{7478B78C-8A2A-496B-A31A-5F9D7420B5F5}"/>
              </a:ext>
            </a:extLst>
          </p:cNvPr>
          <p:cNvPicPr>
            <a:picLocks noChangeAspect="1"/>
          </p:cNvPicPr>
          <p:nvPr/>
        </p:nvPicPr>
        <p:blipFill>
          <a:blip r:embed="rId5"/>
          <a:srcRect/>
          <a:stretch/>
        </p:blipFill>
        <p:spPr>
          <a:xfrm>
            <a:off x="2799882" y="46682"/>
            <a:ext cx="3544235" cy="3544235"/>
          </a:xfrm>
          <a:prstGeom prst="rect">
            <a:avLst/>
          </a:prstGeom>
        </p:spPr>
      </p:pic>
      <p:sp>
        <p:nvSpPr>
          <p:cNvPr id="3" name="Content Placeholder 2"/>
          <p:cNvSpPr>
            <a:spLocks noGrp="1"/>
          </p:cNvSpPr>
          <p:nvPr>
            <p:ph idx="1"/>
          </p:nvPr>
        </p:nvSpPr>
        <p:spPr>
          <a:xfrm>
            <a:off x="1902691" y="3576976"/>
            <a:ext cx="5338619" cy="1709400"/>
          </a:xfrm>
        </p:spPr>
        <p:txBody>
          <a:bodyPr/>
          <a:lstStyle/>
          <a:p>
            <a:r>
              <a:rPr lang="en-GB" sz="3200" dirty="0">
                <a:latin typeface="Calibri" panose="020F0502020204030204" pitchFamily="34" charset="0"/>
                <a:ea typeface="Calibri" panose="020F0502020204030204" pitchFamily="34" charset="0"/>
                <a:cs typeface="Times New Roman" panose="02020603050405020304" pitchFamily="18" charset="0"/>
              </a:rPr>
              <a:t>…to create sustainable value within planetary boundaries…</a:t>
            </a:r>
            <a:endParaRPr lang="nb-NO" sz="3200" dirty="0"/>
          </a:p>
        </p:txBody>
      </p:sp>
    </p:spTree>
    <p:extLst>
      <p:ext uri="{BB962C8B-B14F-4D97-AF65-F5344CB8AC3E}">
        <p14:creationId xmlns:p14="http://schemas.microsoft.com/office/powerpoint/2010/main" val="3443403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0250" y="265472"/>
            <a:ext cx="6321600" cy="668594"/>
          </a:xfrm>
        </p:spPr>
        <p:txBody>
          <a:bodyPr/>
          <a:lstStyle/>
          <a:p>
            <a:r>
              <a:rPr lang="nb-NO" sz="2800" dirty="0">
                <a:solidFill>
                  <a:srgbClr val="000000"/>
                </a:solidFill>
              </a:rPr>
              <a:t>Redefining </a:t>
            </a:r>
            <a:r>
              <a:rPr lang="nb-NO" sz="2800" dirty="0" err="1">
                <a:solidFill>
                  <a:srgbClr val="000000"/>
                </a:solidFill>
              </a:rPr>
              <a:t>the</a:t>
            </a:r>
            <a:r>
              <a:rPr lang="nb-NO" sz="2800" dirty="0">
                <a:solidFill>
                  <a:srgbClr val="000000"/>
                </a:solidFill>
              </a:rPr>
              <a:t> </a:t>
            </a:r>
            <a:r>
              <a:rPr lang="nb-NO" sz="2800" dirty="0" err="1">
                <a:solidFill>
                  <a:srgbClr val="000000"/>
                </a:solidFill>
              </a:rPr>
              <a:t>duties</a:t>
            </a:r>
            <a:r>
              <a:rPr lang="nb-NO" sz="2800" dirty="0">
                <a:solidFill>
                  <a:srgbClr val="000000"/>
                </a:solidFill>
              </a:rPr>
              <a:t> </a:t>
            </a:r>
            <a:r>
              <a:rPr lang="nb-NO" sz="2800" dirty="0" err="1">
                <a:solidFill>
                  <a:srgbClr val="000000"/>
                </a:solidFill>
              </a:rPr>
              <a:t>of</a:t>
            </a:r>
            <a:r>
              <a:rPr lang="nb-NO" sz="2800" dirty="0">
                <a:solidFill>
                  <a:srgbClr val="000000"/>
                </a:solidFill>
              </a:rPr>
              <a:t> </a:t>
            </a:r>
            <a:r>
              <a:rPr lang="nb-NO" sz="2800" dirty="0" err="1">
                <a:solidFill>
                  <a:srgbClr val="000000"/>
                </a:solidFill>
              </a:rPr>
              <a:t>the</a:t>
            </a:r>
            <a:r>
              <a:rPr lang="nb-NO" sz="2800" dirty="0">
                <a:solidFill>
                  <a:srgbClr val="000000"/>
                </a:solidFill>
              </a:rPr>
              <a:t> </a:t>
            </a:r>
            <a:r>
              <a:rPr lang="nb-NO" sz="2800" dirty="0" err="1">
                <a:solidFill>
                  <a:srgbClr val="000000"/>
                </a:solidFill>
              </a:rPr>
              <a:t>board</a:t>
            </a:r>
            <a:endParaRPr lang="nb-NO" sz="2800" dirty="0"/>
          </a:p>
        </p:txBody>
      </p:sp>
      <p:sp>
        <p:nvSpPr>
          <p:cNvPr id="3" name="Content Placeholder 2"/>
          <p:cNvSpPr>
            <a:spLocks noGrp="1"/>
          </p:cNvSpPr>
          <p:nvPr>
            <p:ph idx="1"/>
          </p:nvPr>
        </p:nvSpPr>
        <p:spPr>
          <a:xfrm>
            <a:off x="2410112" y="1296537"/>
            <a:ext cx="6321600" cy="3540934"/>
          </a:xfrm>
        </p:spPr>
        <p:txBody>
          <a:bodyPr/>
          <a:lstStyle/>
          <a:p>
            <a:pPr marL="285750" indent="-285750">
              <a:buFont typeface="Arial" panose="020B0604020202020204" pitchFamily="34" charset="0"/>
              <a:buChar char="•"/>
            </a:pPr>
            <a:r>
              <a:rPr lang="nb-NO" sz="2400" b="1" dirty="0" err="1">
                <a:solidFill>
                  <a:schemeClr val="tx1"/>
                </a:solidFill>
              </a:rPr>
              <a:t>Commit</a:t>
            </a:r>
            <a:r>
              <a:rPr lang="nb-NO" sz="2400" b="1" dirty="0">
                <a:solidFill>
                  <a:schemeClr val="tx1"/>
                </a:solidFill>
              </a:rPr>
              <a:t>:</a:t>
            </a:r>
            <a:r>
              <a:rPr lang="nb-NO" sz="2400" dirty="0">
                <a:solidFill>
                  <a:schemeClr val="tx1"/>
                </a:solidFill>
              </a:rPr>
              <a:t> </a:t>
            </a:r>
            <a:br>
              <a:rPr lang="nb-NO" sz="2400" dirty="0">
                <a:solidFill>
                  <a:schemeClr val="tx1"/>
                </a:solidFill>
              </a:rPr>
            </a:br>
            <a:r>
              <a:rPr lang="nb-NO" sz="2400" dirty="0"/>
              <a:t>to </a:t>
            </a:r>
            <a:r>
              <a:rPr lang="nb-NO" sz="2400" dirty="0" err="1"/>
              <a:t>the</a:t>
            </a:r>
            <a:r>
              <a:rPr lang="nb-NO" sz="2400" dirty="0"/>
              <a:t> </a:t>
            </a:r>
            <a:r>
              <a:rPr lang="nb-NO" sz="2400" dirty="0" err="1"/>
              <a:t>overarching</a:t>
            </a:r>
            <a:r>
              <a:rPr lang="nb-NO" sz="2400" dirty="0"/>
              <a:t> purpose</a:t>
            </a:r>
          </a:p>
          <a:p>
            <a:pPr marL="285750" indent="-285750">
              <a:buFont typeface="Arial" panose="020B0604020202020204" pitchFamily="34" charset="0"/>
              <a:buChar char="•"/>
            </a:pPr>
            <a:r>
              <a:rPr lang="nb-NO" sz="2400" b="1" dirty="0" err="1">
                <a:solidFill>
                  <a:schemeClr val="tx1"/>
                </a:solidFill>
              </a:rPr>
              <a:t>Integrate</a:t>
            </a:r>
            <a:r>
              <a:rPr lang="nb-NO" sz="2400" dirty="0">
                <a:solidFill>
                  <a:schemeClr val="tx1"/>
                </a:solidFill>
              </a:rPr>
              <a:t>: </a:t>
            </a:r>
            <a:br>
              <a:rPr lang="nb-NO" sz="2400" dirty="0">
                <a:solidFill>
                  <a:schemeClr val="tx1"/>
                </a:solidFill>
              </a:rPr>
            </a:br>
            <a:r>
              <a:rPr lang="nb-NO" sz="2400" dirty="0" err="1"/>
              <a:t>throughout</a:t>
            </a:r>
            <a:r>
              <a:rPr lang="nb-NO" sz="2400" dirty="0"/>
              <a:t> </a:t>
            </a:r>
            <a:r>
              <a:rPr lang="en-GB" sz="2400" dirty="0"/>
              <a:t>the business </a:t>
            </a:r>
          </a:p>
          <a:p>
            <a:pPr marL="285750" indent="-285750">
              <a:buFont typeface="Arial" panose="020B0604020202020204" pitchFamily="34" charset="0"/>
              <a:buChar char="•"/>
            </a:pPr>
            <a:r>
              <a:rPr lang="nb-NO" sz="2400" b="1" dirty="0" err="1">
                <a:solidFill>
                  <a:schemeClr val="tx1"/>
                </a:solidFill>
              </a:rPr>
              <a:t>Assurance</a:t>
            </a:r>
            <a:r>
              <a:rPr lang="nb-NO" sz="2400" dirty="0">
                <a:solidFill>
                  <a:schemeClr val="tx1"/>
                </a:solidFill>
              </a:rPr>
              <a:t>: </a:t>
            </a:r>
            <a:br>
              <a:rPr lang="nb-NO" sz="2400" dirty="0">
                <a:solidFill>
                  <a:schemeClr val="tx1"/>
                </a:solidFill>
              </a:rPr>
            </a:br>
            <a:r>
              <a:rPr lang="nb-NO" sz="2400" dirty="0" err="1"/>
              <a:t>of</a:t>
            </a:r>
            <a:r>
              <a:rPr lang="nb-NO" sz="2400" dirty="0"/>
              <a:t> systems and </a:t>
            </a:r>
            <a:r>
              <a:rPr lang="nb-NO" sz="2400" dirty="0" err="1"/>
              <a:t>processes</a:t>
            </a:r>
            <a:endParaRPr lang="nb-NO" sz="2400" dirty="0"/>
          </a:p>
          <a:p>
            <a:endParaRPr lang="nb-NO" dirty="0"/>
          </a:p>
        </p:txBody>
      </p:sp>
    </p:spTree>
    <p:extLst>
      <p:ext uri="{BB962C8B-B14F-4D97-AF65-F5344CB8AC3E}">
        <p14:creationId xmlns:p14="http://schemas.microsoft.com/office/powerpoint/2010/main" val="340515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A6667"/>
        </a:solidFill>
        <a:effectLst/>
      </p:bgPr>
    </p:bg>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11480" y="677916"/>
            <a:ext cx="8427720" cy="1412142"/>
          </a:xfrm>
          <a:prstGeom prst="rect">
            <a:avLst/>
          </a:prstGeom>
        </p:spPr>
        <p:txBody>
          <a:bodyPr lIns="91425" tIns="91425" rIns="91425" bIns="91425" anchor="ctr" anchorCtr="0">
            <a:noAutofit/>
          </a:bodyPr>
          <a:lstStyle/>
          <a:p>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GB" altLang="nb-NO" sz="2000" dirty="0"/>
              <a:t/>
            </a:r>
            <a:br>
              <a:rPr lang="en-GB" altLang="nb-NO" sz="2000" dirty="0"/>
            </a:br>
            <a:r>
              <a:rPr lang="en-US" altLang="nb-NO" sz="2400" dirty="0">
                <a:solidFill>
                  <a:srgbClr val="FFC000"/>
                </a:solidFill>
              </a:rPr>
              <a:t>Sustainability is possible, with legislative reform supporting the transition</a:t>
            </a:r>
            <a:br>
              <a:rPr lang="en-US" altLang="nb-NO" sz="2400" dirty="0">
                <a:solidFill>
                  <a:srgbClr val="FFC000"/>
                </a:solidFill>
              </a:rPr>
            </a:br>
            <a:r>
              <a:rPr lang="en-US" altLang="nb-NO" sz="2000" dirty="0">
                <a:solidFill>
                  <a:srgbClr val="FFC000"/>
                </a:solidFill>
              </a:rPr>
              <a:t/>
            </a:r>
            <a:br>
              <a:rPr lang="en-US" altLang="nb-NO" sz="2000" dirty="0">
                <a:solidFill>
                  <a:srgbClr val="FFC000"/>
                </a:solidFill>
              </a:rPr>
            </a:br>
            <a:r>
              <a:rPr lang="en-US" altLang="nb-NO" sz="2000" dirty="0">
                <a:solidFill>
                  <a:srgbClr val="FFC000"/>
                </a:solidFill>
              </a:rPr>
              <a:t/>
            </a:r>
            <a:br>
              <a:rPr lang="en-US" altLang="nb-NO" sz="2000" dirty="0">
                <a:solidFill>
                  <a:srgbClr val="FFC000"/>
                </a:solidFill>
              </a:rPr>
            </a:br>
            <a:r>
              <a:rPr lang="en-GB" altLang="nb-NO" sz="1800" dirty="0">
                <a:solidFill>
                  <a:srgbClr val="FFFFFF"/>
                </a:solidFill>
              </a:rPr>
              <a:t>We welcome your input to our SMART reform proposals: </a:t>
            </a:r>
            <a:r>
              <a:rPr lang="en-GB" altLang="nb-NO" sz="1800" dirty="0" smtClean="0">
                <a:solidFill>
                  <a:srgbClr val="FFFFFF"/>
                </a:solidFill>
              </a:rPr>
              <a:t/>
            </a:r>
            <a:br>
              <a:rPr lang="en-GB" altLang="nb-NO" sz="1800" dirty="0" smtClean="0">
                <a:solidFill>
                  <a:srgbClr val="FFFFFF"/>
                </a:solidFill>
              </a:rPr>
            </a:br>
            <a:r>
              <a:rPr lang="en-GB" altLang="nb-NO" sz="1800" dirty="0" smtClean="0">
                <a:solidFill>
                  <a:srgbClr val="FFFFFF"/>
                </a:solidFill>
              </a:rPr>
              <a:t>smart.uio.no__</a:t>
            </a:r>
            <a:r>
              <a:rPr lang="en-GB" altLang="nb-NO" sz="1800" dirty="0">
                <a:solidFill>
                  <a:srgbClr val="FFFFFF"/>
                </a:solidFill>
              </a:rPr>
              <a:t/>
            </a:r>
            <a:br>
              <a:rPr lang="en-GB" altLang="nb-NO" sz="1800" dirty="0">
                <a:solidFill>
                  <a:srgbClr val="FFFFFF"/>
                </a:solidFill>
              </a:rPr>
            </a:br>
            <a:r>
              <a:rPr lang="en-GB" altLang="nb-NO" sz="1800" dirty="0">
                <a:solidFill>
                  <a:srgbClr val="FFFFFF"/>
                </a:solidFill>
              </a:rPr>
              <a:t/>
            </a:r>
            <a:br>
              <a:rPr lang="en-GB" altLang="nb-NO" sz="1800" dirty="0">
                <a:solidFill>
                  <a:srgbClr val="FFFFFF"/>
                </a:solidFill>
              </a:rPr>
            </a:br>
            <a:r>
              <a:rPr lang="en-GB" altLang="nb-NO" sz="1800" dirty="0">
                <a:solidFill>
                  <a:srgbClr val="FFFFFF"/>
                </a:solidFill>
              </a:rPr>
              <a:t>	@</a:t>
            </a:r>
            <a:r>
              <a:rPr lang="en-GB" altLang="nb-NO" sz="1800" dirty="0" err="1">
                <a:solidFill>
                  <a:srgbClr val="FFFFFF"/>
                </a:solidFill>
              </a:rPr>
              <a:t>BeateSjafjell</a:t>
            </a:r>
            <a:r>
              <a:rPr lang="en-GB" altLang="nb-NO" sz="1800" dirty="0">
                <a:solidFill>
                  <a:srgbClr val="FFFFFF"/>
                </a:solidFill>
              </a:rPr>
              <a:t> </a:t>
            </a:r>
            <a:br>
              <a:rPr lang="en-GB" altLang="nb-NO" sz="1800" dirty="0">
                <a:solidFill>
                  <a:srgbClr val="FFFFFF"/>
                </a:solidFill>
              </a:rPr>
            </a:br>
            <a:r>
              <a:rPr lang="en-GB" altLang="nb-NO" sz="1800" dirty="0">
                <a:solidFill>
                  <a:srgbClr val="FFFFFF"/>
                </a:solidFill>
                <a:cs typeface="Arial"/>
              </a:rPr>
              <a:t/>
            </a:r>
            <a:br>
              <a:rPr lang="en-GB" altLang="nb-NO" sz="1800" dirty="0">
                <a:solidFill>
                  <a:srgbClr val="FFFFFF"/>
                </a:solidFill>
                <a:cs typeface="Arial"/>
              </a:rPr>
            </a:br>
            <a:r>
              <a:rPr lang="en-GB" altLang="nb-NO" sz="1800" dirty="0">
                <a:solidFill>
                  <a:srgbClr val="FFFFFF"/>
                </a:solidFill>
                <a:cs typeface="Arial"/>
              </a:rPr>
              <a:t>	</a:t>
            </a:r>
            <a:r>
              <a:rPr lang="en" sz="1800" dirty="0">
                <a:latin typeface="Lato"/>
                <a:ea typeface="Lato"/>
                <a:cs typeface="Lato"/>
                <a:sym typeface="Lato"/>
              </a:rPr>
              <a:t> #SustainabilityIsPossible </a:t>
            </a:r>
            <a:r>
              <a:rPr lang="en-GB" sz="1800" dirty="0" smtClean="0">
                <a:solidFill>
                  <a:srgbClr val="FFFFFF"/>
                </a:solidFill>
                <a:ea typeface="Lato"/>
                <a:cs typeface="Arial"/>
              </a:rPr>
              <a:t>#</a:t>
            </a:r>
            <a:r>
              <a:rPr lang="en-GB" sz="1800" dirty="0" err="1" smtClean="0">
                <a:solidFill>
                  <a:srgbClr val="FFFFFF"/>
                </a:solidFill>
                <a:ea typeface="Lato"/>
                <a:cs typeface="Arial"/>
              </a:rPr>
              <a:t>SMARTproject</a:t>
            </a:r>
            <a:r>
              <a:rPr lang="en-GB" altLang="nb-NO" sz="1800" dirty="0" smtClean="0">
                <a:solidFill>
                  <a:srgbClr val="FFFFFF"/>
                </a:solidFill>
                <a:cs typeface="Arial"/>
              </a:rPr>
              <a:t> </a:t>
            </a:r>
            <a:r>
              <a:rPr lang="en-GB" altLang="nb-NO" sz="1800" dirty="0">
                <a:solidFill>
                  <a:srgbClr val="FFFFFF"/>
                </a:solidFill>
                <a:cs typeface="Arial"/>
              </a:rPr>
              <a:t/>
            </a:r>
            <a:br>
              <a:rPr lang="en-GB" altLang="nb-NO" sz="1800" dirty="0">
                <a:solidFill>
                  <a:srgbClr val="FFFFFF"/>
                </a:solidFill>
                <a:cs typeface="Arial"/>
              </a:rPr>
            </a:br>
            <a:r>
              <a:rPr lang="en-GB" altLang="nb-NO" sz="1800" dirty="0">
                <a:solidFill>
                  <a:srgbClr val="FFFFFF"/>
                </a:solidFill>
                <a:cs typeface="Arial"/>
              </a:rPr>
              <a:t/>
            </a:r>
            <a:br>
              <a:rPr lang="en-GB" altLang="nb-NO" sz="1800" dirty="0">
                <a:solidFill>
                  <a:srgbClr val="FFFFFF"/>
                </a:solidFill>
                <a:cs typeface="Arial"/>
              </a:rPr>
            </a:br>
            <a:r>
              <a:rPr lang="nb-NO" altLang="nb-NO" sz="1800" dirty="0">
                <a:solidFill>
                  <a:srgbClr val="FFFFFF"/>
                </a:solidFill>
              </a:rPr>
              <a:t/>
            </a:r>
            <a:br>
              <a:rPr lang="nb-NO" altLang="nb-NO" sz="1800" dirty="0">
                <a:solidFill>
                  <a:srgbClr val="FFFFFF"/>
                </a:solidFill>
              </a:rPr>
            </a:br>
            <a:r>
              <a:rPr lang="en-GB" altLang="nb-NO" sz="1800" b="0" dirty="0">
                <a:solidFill>
                  <a:srgbClr val="FFFFFF"/>
                </a:solidFill>
                <a:latin typeface="Arial"/>
                <a:cs typeface="Arial"/>
                <a:sym typeface="Arial"/>
              </a:rPr>
              <a:t/>
            </a:r>
            <a:br>
              <a:rPr lang="en-GB" altLang="nb-NO" sz="1800" b="0" dirty="0">
                <a:solidFill>
                  <a:srgbClr val="FFFFFF"/>
                </a:solidFill>
                <a:latin typeface="Arial"/>
                <a:cs typeface="Arial"/>
                <a:sym typeface="Arial"/>
              </a:rPr>
            </a:br>
            <a:endParaRPr lang="en" b="0" dirty="0"/>
          </a:p>
        </p:txBody>
      </p:sp>
      <p:sp>
        <p:nvSpPr>
          <p:cNvPr id="119" name="Shape 119"/>
          <p:cNvSpPr txBox="1"/>
          <p:nvPr/>
        </p:nvSpPr>
        <p:spPr>
          <a:xfrm>
            <a:off x="1071154" y="4075611"/>
            <a:ext cx="7881296" cy="640079"/>
          </a:xfrm>
          <a:prstGeom prst="rect">
            <a:avLst/>
          </a:prstGeom>
          <a:noFill/>
          <a:ln>
            <a:noFill/>
          </a:ln>
        </p:spPr>
        <p:txBody>
          <a:bodyPr lIns="91425" tIns="91425" rIns="91425" bIns="91425" anchor="t" anchorCtr="0">
            <a:noAutofit/>
          </a:bodyPr>
          <a:lstStyle/>
          <a:p>
            <a:pPr algn="ctr"/>
            <a:r>
              <a:rPr lang="en" sz="1200" dirty="0">
                <a:solidFill>
                  <a:srgbClr val="FFFFFF"/>
                </a:solidFill>
                <a:latin typeface="Lato"/>
                <a:ea typeface="Lato"/>
                <a:cs typeface="Lato"/>
                <a:sym typeface="Lato"/>
              </a:rPr>
              <a:t>SMART is funded by  the European Union under the Horizon 2020 programme, grant agreement 693642. </a:t>
            </a:r>
            <a:br>
              <a:rPr lang="en" sz="1200" dirty="0">
                <a:solidFill>
                  <a:srgbClr val="FFFFFF"/>
                </a:solidFill>
                <a:latin typeface="Lato"/>
                <a:ea typeface="Lato"/>
                <a:cs typeface="Lato"/>
                <a:sym typeface="Lato"/>
              </a:rPr>
            </a:br>
            <a:r>
              <a:rPr lang="en" sz="1200" dirty="0">
                <a:solidFill>
                  <a:srgbClr val="FFFFFF"/>
                </a:solidFill>
                <a:latin typeface="Lato"/>
                <a:ea typeface="Lato"/>
                <a:cs typeface="Lato"/>
                <a:sym typeface="Lato"/>
              </a:rPr>
              <a:t>The contents of this presentation are the sole responsibility of the SMART project </a:t>
            </a:r>
            <a:br>
              <a:rPr lang="en" sz="1200" dirty="0">
                <a:solidFill>
                  <a:srgbClr val="FFFFFF"/>
                </a:solidFill>
                <a:latin typeface="Lato"/>
                <a:ea typeface="Lato"/>
                <a:cs typeface="Lato"/>
                <a:sym typeface="Lato"/>
              </a:rPr>
            </a:br>
            <a:r>
              <a:rPr lang="en" sz="1200" dirty="0">
                <a:solidFill>
                  <a:srgbClr val="FFFFFF"/>
                </a:solidFill>
                <a:latin typeface="Lato"/>
                <a:ea typeface="Lato"/>
                <a:cs typeface="Lato"/>
                <a:sym typeface="Lato"/>
              </a:rPr>
              <a:t>and do not necessarily reflect the views of the European Union. </a:t>
            </a:r>
          </a:p>
        </p:txBody>
      </p:sp>
      <p:pic>
        <p:nvPicPr>
          <p:cNvPr id="4" name="Picture 9" descr="twitter-bird-light-b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253702" y="3406626"/>
            <a:ext cx="792088" cy="745987"/>
          </a:xfrm>
          <a:prstGeom prst="rect">
            <a:avLst/>
          </a:prstGeom>
          <a:noFill/>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descr="twitter-bird-light-b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636728" y="2938913"/>
            <a:ext cx="792088" cy="745987"/>
          </a:xfrm>
          <a:prstGeom prst="rect">
            <a:avLst/>
          </a:prstGeom>
          <a:noFill/>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5884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SMART template updated May 2017">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ART template updated May 2017 [Recovered].potx" id="{7D2D2ECD-45B6-4D7C-B3B0-58AA6FB7FD73}" vid="{9CA5700B-CA5D-47F4-B47E-7D04912E8FB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ART template updated May 2017 [Recovered].potx" id="{7D2D2ECD-45B6-4D7C-B3B0-58AA6FB7FD73}" vid="{F045C381-7A51-46E0-8879-BAB27DC517CE}"/>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1340D37A35944B84CCB8AE0762508D" ma:contentTypeVersion="13" ma:contentTypeDescription="Create a new document." ma:contentTypeScope="" ma:versionID="a0ba06ab46a8a0598a68920981e28b7c">
  <xsd:schema xmlns:xsd="http://www.w3.org/2001/XMLSchema" xmlns:xs="http://www.w3.org/2001/XMLSchema" xmlns:p="http://schemas.microsoft.com/office/2006/metadata/properties" xmlns:ns1="http://schemas.microsoft.com/sharepoint/v3" xmlns:ns3="19e3cd52-8345-475c-b41f-b02770530094" xmlns:ns4="6f1cc98d-ad23-4626-a626-7d2b0c7a07da" targetNamespace="http://schemas.microsoft.com/office/2006/metadata/properties" ma:root="true" ma:fieldsID="a5598e8fe3dd79176990ada4a3602bf1" ns1:_="" ns3:_="" ns4:_="">
    <xsd:import namespace="http://schemas.microsoft.com/sharepoint/v3"/>
    <xsd:import namespace="19e3cd52-8345-475c-b41f-b02770530094"/>
    <xsd:import namespace="6f1cc98d-ad23-4626-a626-7d2b0c7a07da"/>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DateTaken" minOccurs="0"/>
                <xsd:element ref="ns4:MediaServiceAutoTags" minOccurs="0"/>
                <xsd:element ref="ns1:_ip_UnifiedCompliancePolicyProperties" minOccurs="0"/>
                <xsd:element ref="ns1:_ip_UnifiedCompliancePolicyUIAction"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e3cd52-8345-475c-b41f-b0277053009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f1cc98d-ad23-4626-a626-7d2b0c7a07d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1FF598-C4F5-49E0-A7FA-00DB97487C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9e3cd52-8345-475c-b41f-b02770530094"/>
    <ds:schemaRef ds:uri="6f1cc98d-ad23-4626-a626-7d2b0c7a07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8B7708-80FE-4E74-AE03-118C9315314F}">
  <ds:schemaRef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6f1cc98d-ad23-4626-a626-7d2b0c7a07da"/>
    <ds:schemaRef ds:uri="http://schemas.microsoft.com/office/2006/documentManagement/types"/>
    <ds:schemaRef ds:uri="19e3cd52-8345-475c-b41f-b02770530094"/>
    <ds:schemaRef ds:uri="http://www.w3.org/XML/1998/namespace"/>
    <ds:schemaRef ds:uri="http://purl.org/dc/dcmitype/"/>
  </ds:schemaRefs>
</ds:datastoreItem>
</file>

<file path=customXml/itemProps3.xml><?xml version="1.0" encoding="utf-8"?>
<ds:datastoreItem xmlns:ds="http://schemas.openxmlformats.org/officeDocument/2006/customXml" ds:itemID="{4AC95F90-3063-4E9A-9751-119D0892C3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SMART template updated May 2017</Template>
  <TotalTime>43078</TotalTime>
  <Words>684</Words>
  <Application>Microsoft Office PowerPoint</Application>
  <PresentationFormat>On-screen Show (16:9)</PresentationFormat>
  <Paragraphs>76</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Raleway</vt:lpstr>
      <vt:lpstr>Times New Roman</vt:lpstr>
      <vt:lpstr>Arial</vt:lpstr>
      <vt:lpstr>Calibri Light</vt:lpstr>
      <vt:lpstr>Calibri</vt:lpstr>
      <vt:lpstr>Lato</vt:lpstr>
      <vt:lpstr>SMART template updated May 2017</vt:lpstr>
      <vt:lpstr>Custom Design</vt:lpstr>
      <vt:lpstr>Securing the future  of European business   </vt:lpstr>
      <vt:lpstr>Shareholder Primacy:  The Main Barrier to Sustainable Companies</vt:lpstr>
      <vt:lpstr>PowerPoint Presentation</vt:lpstr>
      <vt:lpstr>Cambridge Handbook of Corporate Law, Corporate Governance &amp; Sustainability</vt:lpstr>
      <vt:lpstr>Financial risks  of unsustainability</vt:lpstr>
      <vt:lpstr>Reforming company law to redefine</vt:lpstr>
      <vt:lpstr>PowerPoint Presentation</vt:lpstr>
      <vt:lpstr>Redefining the duties of the board</vt:lpstr>
      <vt:lpstr>            Sustainability is possible, with legislative reform supporting the transition   We welcome your input to our SMART reform proposals:  smart.uio.no__   @BeateSjafjell     #SustainabilityIsPossible #SMARTproject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title of your presentation</dc:title>
  <dc:creator>beatesj_adm</dc:creator>
  <cp:lastModifiedBy>Beate Kristine Sjåfjell</cp:lastModifiedBy>
  <cp:revision>386</cp:revision>
  <dcterms:created xsi:type="dcterms:W3CDTF">2017-05-03T11:40:33Z</dcterms:created>
  <dcterms:modified xsi:type="dcterms:W3CDTF">2020-02-19T05:55:29Z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0x010100A41340D37A35944B84CCB8AE0762508D</vt:lpwstr>
  </property>
</Properties>
</file>